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87" r:id="rId4"/>
    <p:sldId id="264" r:id="rId5"/>
    <p:sldId id="263" r:id="rId6"/>
    <p:sldId id="260" r:id="rId7"/>
    <p:sldId id="262" r:id="rId8"/>
    <p:sldId id="271" r:id="rId9"/>
    <p:sldId id="272" r:id="rId10"/>
    <p:sldId id="273" r:id="rId11"/>
    <p:sldId id="274" r:id="rId12"/>
    <p:sldId id="275" r:id="rId13"/>
    <p:sldId id="276" r:id="rId14"/>
    <p:sldId id="277" r:id="rId15"/>
    <p:sldId id="286" r:id="rId16"/>
    <p:sldId id="259" r:id="rId17"/>
    <p:sldId id="261" r:id="rId18"/>
    <p:sldId id="265" r:id="rId19"/>
    <p:sldId id="266" r:id="rId20"/>
    <p:sldId id="267" r:id="rId21"/>
    <p:sldId id="268" r:id="rId22"/>
    <p:sldId id="269" r:id="rId23"/>
    <p:sldId id="270" r:id="rId24"/>
    <p:sldId id="278" r:id="rId25"/>
    <p:sldId id="279" r:id="rId26"/>
    <p:sldId id="280" r:id="rId27"/>
    <p:sldId id="285" r:id="rId28"/>
    <p:sldId id="281" r:id="rId29"/>
    <p:sldId id="282" r:id="rId30"/>
    <p:sldId id="283" r:id="rId31"/>
    <p:sldId id="284" r:id="rId32"/>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176" y="-10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DF9BB320-969A-4A6E-89E8-6231B7694E4F}" type="datetimeFigureOut">
              <a:rPr lang="zh-TW" altLang="en-US" smtClean="0"/>
              <a:pPr/>
              <a:t>2014/2/18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F9D48F3-3499-497A-8E50-E9F8A174C692}" type="slidenum">
              <a:rPr lang="zh-TW" altLang="en-US" smtClean="0"/>
              <a:pPr/>
              <a:t>‹#›</a:t>
            </a:fld>
            <a:endParaRPr lang="zh-TW" altLang="en-US"/>
          </a:p>
        </p:txBody>
      </p:sp>
    </p:spTree>
    <p:extLst>
      <p:ext uri="{BB962C8B-B14F-4D97-AF65-F5344CB8AC3E}">
        <p14:creationId xmlns:p14="http://schemas.microsoft.com/office/powerpoint/2010/main" xmlns="" val="1095040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DF9BB320-969A-4A6E-89E8-6231B7694E4F}" type="datetimeFigureOut">
              <a:rPr lang="zh-TW" altLang="en-US" smtClean="0"/>
              <a:pPr/>
              <a:t>2014/2/18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F9D48F3-3499-497A-8E50-E9F8A174C692}" type="slidenum">
              <a:rPr lang="zh-TW" altLang="en-US" smtClean="0"/>
              <a:pPr/>
              <a:t>‹#›</a:t>
            </a:fld>
            <a:endParaRPr lang="zh-TW" altLang="en-US"/>
          </a:p>
        </p:txBody>
      </p:sp>
    </p:spTree>
    <p:extLst>
      <p:ext uri="{BB962C8B-B14F-4D97-AF65-F5344CB8AC3E}">
        <p14:creationId xmlns:p14="http://schemas.microsoft.com/office/powerpoint/2010/main" xmlns="" val="2924966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DF9BB320-969A-4A6E-89E8-6231B7694E4F}" type="datetimeFigureOut">
              <a:rPr lang="zh-TW" altLang="en-US" smtClean="0"/>
              <a:pPr/>
              <a:t>2014/2/18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F9D48F3-3499-497A-8E50-E9F8A174C692}" type="slidenum">
              <a:rPr lang="zh-TW" altLang="en-US" smtClean="0"/>
              <a:pPr/>
              <a:t>‹#›</a:t>
            </a:fld>
            <a:endParaRPr lang="zh-TW" altLang="en-US"/>
          </a:p>
        </p:txBody>
      </p:sp>
    </p:spTree>
    <p:extLst>
      <p:ext uri="{BB962C8B-B14F-4D97-AF65-F5344CB8AC3E}">
        <p14:creationId xmlns:p14="http://schemas.microsoft.com/office/powerpoint/2010/main" xmlns="" val="373738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DF9BB320-969A-4A6E-89E8-6231B7694E4F}" type="datetimeFigureOut">
              <a:rPr lang="zh-TW" altLang="en-US" smtClean="0"/>
              <a:pPr/>
              <a:t>2014/2/18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F9D48F3-3499-497A-8E50-E9F8A174C692}" type="slidenum">
              <a:rPr lang="zh-TW" altLang="en-US" smtClean="0"/>
              <a:pPr/>
              <a:t>‹#›</a:t>
            </a:fld>
            <a:endParaRPr lang="zh-TW" altLang="en-US"/>
          </a:p>
        </p:txBody>
      </p:sp>
    </p:spTree>
    <p:extLst>
      <p:ext uri="{BB962C8B-B14F-4D97-AF65-F5344CB8AC3E}">
        <p14:creationId xmlns:p14="http://schemas.microsoft.com/office/powerpoint/2010/main" xmlns="" val="279314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DF9BB320-969A-4A6E-89E8-6231B7694E4F}" type="datetimeFigureOut">
              <a:rPr lang="zh-TW" altLang="en-US" smtClean="0"/>
              <a:pPr/>
              <a:t>2014/2/18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F9D48F3-3499-497A-8E50-E9F8A174C692}" type="slidenum">
              <a:rPr lang="zh-TW" altLang="en-US" smtClean="0"/>
              <a:pPr/>
              <a:t>‹#›</a:t>
            </a:fld>
            <a:endParaRPr lang="zh-TW" altLang="en-US"/>
          </a:p>
        </p:txBody>
      </p:sp>
    </p:spTree>
    <p:extLst>
      <p:ext uri="{BB962C8B-B14F-4D97-AF65-F5344CB8AC3E}">
        <p14:creationId xmlns:p14="http://schemas.microsoft.com/office/powerpoint/2010/main" xmlns="" val="3350442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DF9BB320-969A-4A6E-89E8-6231B7694E4F}" type="datetimeFigureOut">
              <a:rPr lang="zh-TW" altLang="en-US" smtClean="0"/>
              <a:pPr/>
              <a:t>2014/2/18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F9D48F3-3499-497A-8E50-E9F8A174C692}" type="slidenum">
              <a:rPr lang="zh-TW" altLang="en-US" smtClean="0"/>
              <a:pPr/>
              <a:t>‹#›</a:t>
            </a:fld>
            <a:endParaRPr lang="zh-TW" altLang="en-US"/>
          </a:p>
        </p:txBody>
      </p:sp>
    </p:spTree>
    <p:extLst>
      <p:ext uri="{BB962C8B-B14F-4D97-AF65-F5344CB8AC3E}">
        <p14:creationId xmlns:p14="http://schemas.microsoft.com/office/powerpoint/2010/main" xmlns="" val="1309368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DF9BB320-969A-4A6E-89E8-6231B7694E4F}" type="datetimeFigureOut">
              <a:rPr lang="zh-TW" altLang="en-US" smtClean="0"/>
              <a:pPr/>
              <a:t>2014/2/18</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5F9D48F3-3499-497A-8E50-E9F8A174C692}" type="slidenum">
              <a:rPr lang="zh-TW" altLang="en-US" smtClean="0"/>
              <a:pPr/>
              <a:t>‹#›</a:t>
            </a:fld>
            <a:endParaRPr lang="zh-TW" altLang="en-US"/>
          </a:p>
        </p:txBody>
      </p:sp>
    </p:spTree>
    <p:extLst>
      <p:ext uri="{BB962C8B-B14F-4D97-AF65-F5344CB8AC3E}">
        <p14:creationId xmlns:p14="http://schemas.microsoft.com/office/powerpoint/2010/main" xmlns="" val="3123215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DF9BB320-969A-4A6E-89E8-6231B7694E4F}" type="datetimeFigureOut">
              <a:rPr lang="zh-TW" altLang="en-US" smtClean="0"/>
              <a:pPr/>
              <a:t>2014/2/18</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5F9D48F3-3499-497A-8E50-E9F8A174C692}" type="slidenum">
              <a:rPr lang="zh-TW" altLang="en-US" smtClean="0"/>
              <a:pPr/>
              <a:t>‹#›</a:t>
            </a:fld>
            <a:endParaRPr lang="zh-TW" altLang="en-US"/>
          </a:p>
        </p:txBody>
      </p:sp>
    </p:spTree>
    <p:extLst>
      <p:ext uri="{BB962C8B-B14F-4D97-AF65-F5344CB8AC3E}">
        <p14:creationId xmlns:p14="http://schemas.microsoft.com/office/powerpoint/2010/main" xmlns="" val="747538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DF9BB320-969A-4A6E-89E8-6231B7694E4F}" type="datetimeFigureOut">
              <a:rPr lang="zh-TW" altLang="en-US" smtClean="0"/>
              <a:pPr/>
              <a:t>2014/2/18</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5F9D48F3-3499-497A-8E50-E9F8A174C692}" type="slidenum">
              <a:rPr lang="zh-TW" altLang="en-US" smtClean="0"/>
              <a:pPr/>
              <a:t>‹#›</a:t>
            </a:fld>
            <a:endParaRPr lang="zh-TW" altLang="en-US"/>
          </a:p>
        </p:txBody>
      </p:sp>
    </p:spTree>
    <p:extLst>
      <p:ext uri="{BB962C8B-B14F-4D97-AF65-F5344CB8AC3E}">
        <p14:creationId xmlns:p14="http://schemas.microsoft.com/office/powerpoint/2010/main" xmlns="" val="3270861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DF9BB320-969A-4A6E-89E8-6231B7694E4F}" type="datetimeFigureOut">
              <a:rPr lang="zh-TW" altLang="en-US" smtClean="0"/>
              <a:pPr/>
              <a:t>2014/2/18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F9D48F3-3499-497A-8E50-E9F8A174C692}" type="slidenum">
              <a:rPr lang="zh-TW" altLang="en-US" smtClean="0"/>
              <a:pPr/>
              <a:t>‹#›</a:t>
            </a:fld>
            <a:endParaRPr lang="zh-TW" altLang="en-US"/>
          </a:p>
        </p:txBody>
      </p:sp>
    </p:spTree>
    <p:extLst>
      <p:ext uri="{BB962C8B-B14F-4D97-AF65-F5344CB8AC3E}">
        <p14:creationId xmlns:p14="http://schemas.microsoft.com/office/powerpoint/2010/main" xmlns="" val="1183171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DF9BB320-969A-4A6E-89E8-6231B7694E4F}" type="datetimeFigureOut">
              <a:rPr lang="zh-TW" altLang="en-US" smtClean="0"/>
              <a:pPr/>
              <a:t>2014/2/18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F9D48F3-3499-497A-8E50-E9F8A174C692}" type="slidenum">
              <a:rPr lang="zh-TW" altLang="en-US" smtClean="0"/>
              <a:pPr/>
              <a:t>‹#›</a:t>
            </a:fld>
            <a:endParaRPr lang="zh-TW" altLang="en-US"/>
          </a:p>
        </p:txBody>
      </p:sp>
    </p:spTree>
    <p:extLst>
      <p:ext uri="{BB962C8B-B14F-4D97-AF65-F5344CB8AC3E}">
        <p14:creationId xmlns:p14="http://schemas.microsoft.com/office/powerpoint/2010/main" xmlns="" val="1492901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9BB320-969A-4A6E-89E8-6231B7694E4F}" type="datetimeFigureOut">
              <a:rPr lang="zh-TW" altLang="en-US" smtClean="0"/>
              <a:pPr/>
              <a:t>2014/2/18</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9D48F3-3499-497A-8E50-E9F8A174C692}" type="slidenum">
              <a:rPr lang="zh-TW" altLang="en-US" smtClean="0"/>
              <a:pPr/>
              <a:t>‹#›</a:t>
            </a:fld>
            <a:endParaRPr lang="zh-TW" altLang="en-US"/>
          </a:p>
        </p:txBody>
      </p:sp>
    </p:spTree>
    <p:extLst>
      <p:ext uri="{BB962C8B-B14F-4D97-AF65-F5344CB8AC3E}">
        <p14:creationId xmlns:p14="http://schemas.microsoft.com/office/powerpoint/2010/main" xmlns="" val="3102590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dpri.kyoto-u.ac.jp/web_j/syokuin/data_shokuin_1.php?meta_id=21238956&amp;meta_ram=685051"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co.jp/url?sa=i&amp;rct=j&amp;q=&amp;esrc=s&amp;source=images&amp;cd=&amp;cad=rja&amp;docid=9DlpWqcPvpGF_M&amp;tbnid=UWYjlEtT4lva-M:&amp;ved=0CAUQjRw&amp;url=http%3A%2F%2Fwww.uji.kyoto-u.ac.jp%2Fcampus%2Fobaku.html&amp;ei=Ko0DU_WTJcjdkgXCs4GIBw&amp;psig=AFQjCNGpByDfEISS5_dfcf2mofjqP1ublA&amp;ust=1392828063419847"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7.gif"/><Relationship Id="rId13" Type="http://schemas.openxmlformats.org/officeDocument/2006/relationships/image" Target="../media/image22.gif"/><Relationship Id="rId3" Type="http://schemas.openxmlformats.org/officeDocument/2006/relationships/hyperlink" Target="http://www.dpri.kyoto-u.ac.jp/web_j/faq/qa-atomo.html" TargetMode="External"/><Relationship Id="rId7" Type="http://schemas.openxmlformats.org/officeDocument/2006/relationships/hyperlink" Target="http://www.dpri.kyoto-u.ac.jp/web_j/faq/qa-grnd.html" TargetMode="External"/><Relationship Id="rId12" Type="http://schemas.openxmlformats.org/officeDocument/2006/relationships/image" Target="../media/image21.gif"/><Relationship Id="rId2" Type="http://schemas.openxmlformats.org/officeDocument/2006/relationships/hyperlink" Target="http://www.dpri.kyoto-u.ac.jp/web_j/faq/qa-gen.html" TargetMode="External"/><Relationship Id="rId1" Type="http://schemas.openxmlformats.org/officeDocument/2006/relationships/slideLayout" Target="../slideLayouts/slideLayout7.xml"/><Relationship Id="rId6" Type="http://schemas.openxmlformats.org/officeDocument/2006/relationships/hyperlink" Target="http://www.dpri.kyoto-u.ac.jp/web_j/faq/qa-eq.html" TargetMode="External"/><Relationship Id="rId11" Type="http://schemas.openxmlformats.org/officeDocument/2006/relationships/image" Target="../media/image20.gif"/><Relationship Id="rId5" Type="http://schemas.openxmlformats.org/officeDocument/2006/relationships/hyperlink" Target="http://www.dpri.kyoto-u.ac.jp/web_j/faq/qa-water.html" TargetMode="External"/><Relationship Id="rId10" Type="http://schemas.openxmlformats.org/officeDocument/2006/relationships/image" Target="../media/image19.gif"/><Relationship Id="rId4" Type="http://schemas.openxmlformats.org/officeDocument/2006/relationships/hyperlink" Target="http://www.dpri.kyoto-u.ac.jp/web_j/faq/qa-volc.html" TargetMode="External"/><Relationship Id="rId9" Type="http://schemas.openxmlformats.org/officeDocument/2006/relationships/image" Target="../media/image18.gif"/></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jp/url?sa=i&amp;source=images&amp;cd=&amp;cad=rja&amp;docid=ECHaqa0J9VKT0M&amp;tbnid=6A65T64ZSga0XM:&amp;ved=0CAgQjRw&amp;url=http%3A%2F%2Fgb.travel.sina.com%2Fnews%2Fedu%2F2008-12-08%2F02421965.html&amp;ei=82MDU_KaDc7kkAXMq4GIDQ&amp;psig=AFQjCNEGbOsh9yKvsTDp9_QaubMDexttyw&amp;ust=1392817523333289"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3568" y="2564904"/>
            <a:ext cx="7772400" cy="1470025"/>
          </a:xfrm>
        </p:spPr>
        <p:txBody>
          <a:bodyPr/>
          <a:lstStyle/>
          <a:p>
            <a:r>
              <a:rPr lang="zh-TW" altLang="en-US" dirty="0" smtClean="0">
                <a:latin typeface="標楷體" pitchFamily="65" charset="-120"/>
                <a:ea typeface="標楷體" pitchFamily="65" charset="-120"/>
              </a:rPr>
              <a:t>京都大學防災研究所運作現況</a:t>
            </a:r>
            <a:endParaRPr lang="zh-TW" altLang="en-US" dirty="0">
              <a:latin typeface="標楷體" pitchFamily="65" charset="-120"/>
              <a:ea typeface="標楷體" pitchFamily="65" charset="-120"/>
            </a:endParaRPr>
          </a:p>
        </p:txBody>
      </p:sp>
      <p:sp>
        <p:nvSpPr>
          <p:cNvPr id="3" name="副標題 2"/>
          <p:cNvSpPr>
            <a:spLocks noGrp="1"/>
          </p:cNvSpPr>
          <p:nvPr>
            <p:ph type="subTitle" idx="1"/>
          </p:nvPr>
        </p:nvSpPr>
        <p:spPr>
          <a:xfrm>
            <a:off x="1331640" y="4653136"/>
            <a:ext cx="6400800" cy="720080"/>
          </a:xfrm>
        </p:spPr>
        <p:txBody>
          <a:bodyPr/>
          <a:lstStyle/>
          <a:p>
            <a:r>
              <a:rPr lang="zh-TW" altLang="en-US" dirty="0" smtClean="0">
                <a:latin typeface="標楷體" pitchFamily="65" charset="-120"/>
                <a:ea typeface="標楷體" pitchFamily="65" charset="-120"/>
              </a:rPr>
              <a:t>中央警察大學 消防系邵俊豪</a:t>
            </a:r>
            <a:endParaRPr lang="zh-TW" altLang="en-US" dirty="0">
              <a:latin typeface="標楷體" pitchFamily="65" charset="-120"/>
              <a:ea typeface="標楷體" pitchFamily="65" charset="-120"/>
            </a:endParaRPr>
          </a:p>
        </p:txBody>
      </p:sp>
      <p:pic>
        <p:nvPicPr>
          <p:cNvPr id="6" name="圖片 5" descr="logo0.jpg"/>
          <p:cNvPicPr>
            <a:picLocks noChangeAspect="1"/>
          </p:cNvPicPr>
          <p:nvPr/>
        </p:nvPicPr>
        <p:blipFill>
          <a:blip r:embed="rId2" cstate="print"/>
          <a:stretch>
            <a:fillRect/>
          </a:stretch>
        </p:blipFill>
        <p:spPr>
          <a:xfrm>
            <a:off x="6804248" y="548680"/>
            <a:ext cx="1616968" cy="1940362"/>
          </a:xfrm>
          <a:prstGeom prst="rect">
            <a:avLst/>
          </a:prstGeom>
        </p:spPr>
      </p:pic>
      <p:sp>
        <p:nvSpPr>
          <p:cNvPr id="5128" name="AutoShape 8" descr="data:image/jpeg;base64,/9j/4AAQSkZJRgABAQAAAQABAAD/2wCEAAkGBxQTEhUSExQWFhUXGR8bFxgYGB4fHBscHhsbHSEhHyAcIiogHB4lIBseIjIhJSkrLi4uHR8zODMsNygtLisBCgoKDg0OGhAQGiwhICQ3MCw1LC03NDIuLC0sNSwsLCw3KywsLCw3KywwKywxLDIrLCwsLC8wLCwsLCwsLCwsMP/AABEIAOEA4QMBIgACEQEDEQH/xAAcAAACAgMBAQAAAAAAAAAAAAAABgQFAgMHAQj/xABMEAACAQIEBAMFBQUEBggHAQABAgMEEQAFEiEGEzFBIlFhBxQycYEjQlKRoUNicoKxFTOSohYkc4PB0Qg0RFNjo7PxJVSTssLh8Bf/xAAZAQEAAwEBAAAAAAAAAAAAAAAAAQIDBAX/xAAsEQEAAgECBAQGAgMAAAAAAAAAAQIRAyESMUFRYXGx8ASBkaHB0RPhFCIy/9oADAMBAAIRAxEAPwDuODBgwBgwYMAYMGDAGDBirzjiCCnIR2LSt8EMal5X+SLvb942A7kYC0xGzDMIoE5k0qRIPvOwUfmThfqZq2ZdUjpl8Pe5WSc36bn7KI+gEnzGPMvySFXEsVM00o6VFWzF/I6TIGkX5BVXywG//S5ZP+q09TU+TJHojPyknKIw9VJx77xmT3tDSU47GSV5W+qoqL+TnFn7nI395Mf4Y1CD8zqe/qGGMXyynUapFVgu+qUlyP5pCSPzwFJzJibSZpAp/DDCi/pI8h7Y1mkYixzOva/dIYbfmtMbfnhgynN6efUKeWOQJsxjIZQfLUvhv6XuNvPFfLxhTJVR0chkimlvyxJGwV+vRvhN7WG/Ww6kYCAtE1rDM68WHVoYf6tSi/549YzLsubR38poYjfbuEMZv32thizbMVp4zK6yMo68tC5AsTey3NtsR8gzyKsi5sSycs/C0kbIGB7rqA1D16YCvWXM1F9NFUjtpaSA2+vNBP1GPTxSY/8ArNHVQj8aoJk+d4C7AerKuJCtQtK0atAJhswVlSUdvukOOnXEz3B1/u5nHksn2i/W/wBof8eA9yvOaepBME0coGzaGBKnyIG6n0OJ2FvM8njlOuopVZx0npyVlA87qVlX+FGfEejSqjBNLULWRr1hqPDMnpzVFwbfdlQt5tgGzBimy3iOKVxC4aCf/uZhpc26lDcrIB5oWGLnAGDBgwBgwYMAYMGDAGDBgwBgwYMAYMGDAGNVVUpGjSSMqIouzMQAAOpJOwGIudZvFSx8yUndgqKoLO7noqKN2Y+Q9SbAE4XzQvM6T166mvqp6JCGVCPvSdpJBcXY+BDa29mIbJMzqKsEwE0tIN2qpABI4HUxI4siW/ayfRTs2JOS5WkQIpY9AfeSom1NLKfO7HW/ezOQBtYMMWaUZYiSchiN1Uf3aW7i/wATD8bfQLcjG2lzKGQlY5Y3YdQjqxHzAO2A8p8vRW1m7ydNb7t627KD5KAPTEvBgwCD7Q8zrKaSkcVAWmlqUilEcQDqjnbxsW8jcgL6Ww7NRI0YidRIgAFpPHe3c6r3PqcLXtWyv3jKqpBfUic1bdbxkPt8wpH1xa8IZuKuip6kEHmRqWt2YCzD6MCPpgI/CNIlOKiljQIkU7FABYaJQJRYDoAXZB/Bir4x4YjzCWSF/DItOrQygeKKTmPZgeo3AuB1H0xeRW9/k09TTpzPIWkk5f1N5PyGKeDiimOaPGH/AGCIHsdBfmPdA1ratx+focB57P8AiV6hJKSr8NdS+CdT98fdkXzVhY7dz2BGLjgsWy+iA/8Alof/AE1wt+0rIJhpzSg2rKZTdQL86L7yED4iOoHXqBvpsx8KSKmX0ZZgB7vEASbfs188AoVFLHWcRssiJJHSUgBDKGHMka4uDt8L/piz9quYy0WX+9UrmJ4WQKoAKFWZVKlCLWtaxFiLbEXOIHsqPPqc1r73EtVykI6FIQQCD3uGH5Yke3Jf/g1R6NF/6qYBwy8zLFedkkcC94kKhth91maxvf73l0xWUOb0VcxWOVTNHcFblJ4yDZgQbSLY7EdD6425hmT6Y4KaxnkUEFhdYk7yOOtuoVerNtsAzLsgoqeip3JsiKGeWVviYm7O7sLEsTckj6W2wGrNcu1x8uojFVDe9yoEqkfesLAkbnUmlhtYE4rqaWopV1xM9dSX3BN6mK3UA2+3A7q1pB5udsVXAPElbLA1TLAz0hd+Q1yakRBjpLIBaUAbXU6zp6Pe5b41jnAqKaRdTDaRPErW7OAfEB07MNwCN8BIyvMoqiMSwuHQ9x1BHUMDurDoVIBB2IxLwq1WXOZWmp9NPW2u6neGpC7eOwuwHQSAa0uLgg6TZ5Dnq1GpGQw1Ee00D21IT0II2dG6q67H0IIAW+DBgwBgwYMAYMGDAGDBgwBiuz3OI6WLmPckkLHGu7ySH4UQd2P5AXJsASJdbVpFG8sjBERSzMegA3Jwq5aHkdcwnjPNcFaKnbYxIw3ZvwyMBqdtyq+AXNwwbMuoJRJ7xUaZK51PLjveOljPUL+Q1P1ciw2GzFRUYS7E6pG+Nz1PoB91R2UbC5O5JJjs0dLFJPPIBYappW26f0UdAu/1JJNBS1maGU1XLhekdQUpg1pwtrhtRGgyG+6FtIsAGvckJyzpVVtRTSWaOmSImM9GeQO12HRgqqukHa5Y9QtovGHAdPWRlo1FPVLvDURDQ6sOlytiV9O19rHC3xnUS5ZmUebKjvSTxrFWKBcpb4XI7drfJhtqGOkZdmEU8azQuskbC6spuD/yPp2wCr7MOIpqmCSGrFqulkMU21tVvhby3F+mxtcbHDnha4boV98rqxPgnMSqez8pCC49CW0X78skbEE+cW8dUeX+GaTVKfhhj8UjX6bfdB82IGAZWUEWIuD1GE2PhGnodbxVs9HASWaISxiEHqbc1SU/lYY5hxN7WMxmfRDH7nDrCFgA0g1ebHwjYg7Dbzwq5zl/MYiaSaaWQjlyyMzaemzG9vPtv26YjiiGVtatXcV4/wAno1KLVKxJuxXmTMzWAuzgNqNgBct0AHQDEFvbXlt7IKiQ/uRfXuwPbHH8tgEMKRGzc1yjEbAMbgg+dtJA/wCGJ1TmEkMJp4YEMRnEmxsxkMTR2HbSBYn+b1tHEy/yYmZjHk6nF7aMvOm6VS6vhJh+L5WY3+mJ0HtOyeoHLaoSx2KzRsF+pZdP644j75pNOqoSUHLa4ICOQqgE2t59L7H1F8KjQiTwy2ZmJkAVT0a3Yd1IO/lbDiI+Int7y+jeG6Wg3koOQFPX3dhoPTcrGdGra1yLjEf2j5FJXZfNSxadchjsWNgAJUYk/IAnHCKNKXmxVGluTG32jUzaJCCthoItezFSdxsCAb4YaPj/ADGkmkCFqqlVgI1qSvOKnYeNOrbi5bV/XExaGlNetozO3m7RkuWLSxANJrc6RJM9gZG2UegHQKo2HT5onHM0ma1gyanfTDGBJXSgXAsQVj2I3vuRfrb8BGLvIOPaKvvSyjlTMLNTzgWe/wCE7pIPTrt0xuyvhsZYZnoouZFK2uSG4EgIFvsmbZh/4bkdSQw+Ey1ic7ww4UzOqkqJKUwww09GeUzxkkStoUqqKR9mqqQxF2IOkXO5xN4TyD3eWsqGGlqqdn0A+FVXwqbA21PYuT18QB6Yj8PcTCqnaGlp3jjiYmpeaMx2drtoVepkJOpidgPPUMa/aDxwmXoI0Xm1cgPKhH18b/hQWPzsegBIJXoqYqhpYDcSQsLg7Otx4XU/hYXsw2+JTuGGKvNaAyugL8msjuaeoA2cdWRh94G3ijPlqXpdavhfgV4dVZNUNJmMviebUTGL78sICFaLoLEeq6LCzHlFdHXUyyWtckEA7pIjFW0t6Mps3cWPfAe8P51z9ccicqoiIE0V76SejKfvRta6t8wbEEC3wq5pQSyMskZVa+mBMbG4SoiPVWt9xu435b6WG1tV3kebJUwiVLjcq6N8UbqbMjDsysCD/wAsBPwYMGAMGDBgDBgxTcWZq1PB9kA1RKwip1PQyvsCf3VF3b91WwFXmcq1dS0bkCjoyHnJ6STgB1Q+aRi0jebFB91hi+y6FiTPILO4sqn9mnUL/Eereu1yFGKzKMpWNY6RSWSCzzO3WSYnWNXmxYmVvUx9icSs0zSUMYqWETSL8Zd9EaXFwGazEsQb6VU7WJ03W4UGZxiszGSgrov9WEOunUk6ZzcCRyRbxR6gAt7i5bupFHHU1HD7iOUvUZSzWSS15KYsdg1usf0+Vj4W255xrV0ckbZnlq8hXBWogfWI23W+4BBsxG5W4JG97Y6DTzw1cAZSk0EyeV1dSLEEH8iD6g4DbTzxzRh0ZZI3W4IIKsp/Qg4pk4Oy+LU4pYEHV/CAlgPvL8FgL9Rij4O4MWkkqJWeRKRZC1NTSOdEQUeKRrm251FQfhWzHxfDzf2g+0P+0JTTxSFKBGCuQbNO29iR8XLuNh9T20kWtiMyYeNPahJLqgyzwxrs9SR1F7Hkg7G2/iPlsOhPNM2MMCsdXMmLpJdzqcnUDu3U3Ab/ABeuCqaoissKARqrlNXxaNrggnsTcd+l8acrr6dKaLVp1BxqWwLE3Pit1Ox6/TFJmZcV72vi3OO0fn6Jqc2R4pQF5cjamjI6AJYEnvcC9rdbfPHlfl8o1ok1g4L+LqCjAgIb3UWPra2JWW0k80lNRxjlSySERs1ioQKxN7E7hT8PmMReJuGWp6ualmeWoWKyRSDbxuiybgkkW1Wv02+mIx1VrSccWYiPeFfTZdFNABFI5kYBiJH2VwfGwC/dIIAJF74ncwhqeJAGki1B01W+5Yte3rcG29/PHnOSMwwlTGUYB5B4V+C9tXfVsd/641h11IYHVpzK6lzvdSWPi7EBQtreW2E7otM2nM8t/wA/Zsra1RTyiWyyF7Oo89QtpPfwAb+mNlFUhQ88cbMszgJ4t7gafFc7DVfufpjKnMyWBVHanlWYljtLZjIBa3h6WN/TGOd5u1ctTWg8m8gdYlIKqVC9TYEliL9t97YY2IrWa/P1whUOWyGlmid9Olj4Ra1wA2562O3T/wDWJLVU1OkCugYE2OlrsWN7Dcdbm/qR+fvEuUGniHvSywTyqrlS9zILgE2BK9L7bFdrgY8q4pJ5Y/cw9Q8SGZlG4CLbxEbb72233GGMrcNrWxMd+nXHdpbK2qp5GnUxhFACggmxvY33HY4eOD/aRUZekKVzGop3sA/7WK4uN/2i27Hcb2JsBhYMZk5bByjTL49Nj4AtxpuD0LAX/ePpbTl0rEwvI6sh1JH4bWYXAJ8yVUjta/rhFphWmtau/Tt9f0+jqiT3ymWWiqQpI1RSr4kJsRZ1PxL2I2II7EYWuAOHlo45q+uYmtYsameXbQF7IenL0gG42Ow2sFHJuGeL5colVwsjQyMfeYiDo1E7NESNIa3kdwADbqO08T0KZzlbJSzgLOFZH3KnSwOlh1G4sR1BHTa2NInLvpaLRmC/w9Q1VfQSGkrJKSCSaYRAxK/2GtgvLvpeLY2ADEKFAW3XDtwvkUWX0kdNGTojBuzHckkkk9hck/LFVQZ+kEkOXKInqNhyKcnRTxKq3MjN0AHTwgnUo0/exQ8SOs2f01HVjXSmnLxRN/dvNdrlh0chVNg17bee5Z0CupuYoZCA6nVG3a/kfNWGxHkdrEAhZq6oU0ozBQVhlIjrkP7J18Kyn+E+ByNimluiXMlWgoKuKBDHDDUI5EV1RBKjRgcsbAFxIbqOpUG1yxNjmVOocl1DQzjlTKR4SW8Kkj96/LPnePsuAt8GFvhGoaMy5fIxaSmtoZuskD35bX7kWMbHzS/cYZMAYMGDAGFI1IlrZqlgTFQqYolFvHO4BkI82ClIl9WkGL7PszWmppqhhcRIz2HUkDYD1JsB88U2Q5a0cVLTPu6g1FSeuqVm1G/feV2cf7LAX2W0xjjAY3c3ZyO7tubd7DoPIADthe4RzhDUVlE7WqIp3cqerROQyMPMBWVPSwv1GNvFXE3us9LHY6HZmqHClhFCFZQzkfAvMZPEdrK3liJxxwIlc0dRFK1NVxf3c6dbeTAEEjc7gi1z1G2AbpYgylWAZSLEEXBB6gg9RhX4KykUktZSxf8AV1kWSJf+75iXZB6BhqA7BxiFlFLnqfZzTZe6jYTFJTJ8yi6FJ+o+uMuOc9XKMvklDF6iVrIzAXeZh8TAbWVV6dAFVfLAKPtb4oepkfLKVwEjsaprnxHtECO3dj57diDyKiy8CpL6eVGjkJq8QLr92/U9Cb+mN1N4ZFEU0rtKoaVlIYhtQ1M1wSNi3rf54uZcqqaKkGYMBJTSyFYdUnj8Wo6yAtrNpO97+gvis5ly2m9pnh+iPPmaTxO456qsT7oq/wB4dIVWufgtcsV3FhjVxBTxtyY1sqIwDSDoi22BPa/r6YqcizRVMiTsRG4JKgbEnr03Fx5YkU0hcPQLHyizsSX2KgHVYqd9QsBiMYZzpzSdoxEek/pKFaCgkjllkqY2LI6EhkVW6i2w8P5k/lvilll1yI7FA3NWSYFmdrHUCb7i97nrisz3MwFRYwyOoaNmGykDYgHuLi/pjdLKyww0s2qIsRdww06De4Nj62sdu+HQms8MeM+9vfNJM1SHieRFZZJNWhfiB0WHXbYC/XqO2JUmsJKgTQTMNLXFlLlTq+l+g87Ykpw5UyQvWUswaCkU8xnYEXCgsFsPEwQ3sfMWO9sVU5OuaIlqgOmtQukC9rb2Pay2A9Nr2xGFJrynb79JbZJ5aWVtV51cBna1mQDwkkC4tb+mImaVFJefZWZkGgqLjVY9LdDexON2X18CUypdvH4ZW0tsTsbm3lsPpiZG0cbNLoCQtaNhoIO17Mw8je1rfhPyhH/M7xOeXbOMHmt4tpppTLmcKLE1GYFIBkKym5Yiy3XUNgR00jffCnwbxeaY+8LESvu5p5GNgEZilmsLsyrpJIHZsU0bUslPywWZgCFHiZwR00jy6eluvfHmXZxz3aMx2icDmHfY6bdR0BsBc/8AtbMteO3OY3j5L7PeH6SKqRaSqkkgFONLiS4L3ZX0taxAAUkC9i1j5YWIaZBTMskjKQxaC7aQbfCVvsQSeva99uuLniWeWZKeh8IpoDqDAeJNZIsTfddrjba++wGKWsaVJ44V+0SF1CahtcgbE2tcDDnyMxec1nxx2ws6/JZkkkjqp1mFO41rGdSt4Fc2awJIDWtbqCMM3s94s/s2pVTq/s2pa3MIPLjl6XVjseg1C+w3+7bCrPC5WqcfYkLZkQghiF1Ek27q1trYn5hVs1LBlLSximS8qNpHMLXbbVexBMjEbX2tc4RJp6kRbMz8o+vR3/NESCqirGCLHy3ikksPCXaJkZm7JeMqSe7J0F8KXtL0zV2VCmYPVpUBrIb6YLguz26L4R16+K2M/YpxMamlain3mpbJ4hu8R+EkHyHh+Wm/XF1Pn2VZa0wYQUjqRqVY1V5AQGDKqDVIu5F7bEMDa2Lu1cScOQvVitlBklRQsWvdYh30L01Mdy5u3QAgC2JjPFOssXxAExyLuCCVBt5/CwII8xhB/wBK8zzHbLKX3aA/9rqhYkeaJvf0PiHnbF3wfwlNRTSSvVvUmoF6gybfaLYIyAXsNN1IJ6BLW02wGrOJjFya9v7ykcwVR6XgcqGY22sDyp/RdWHTFPmFKhlMbgGKqjaJwehYKSBbzaMvc+SLiPwNVs9KIpDqlp2anlPctEdIY/xpof8AmwDBgwYMAtcY/aNR0nXnVCs4/wDDgBnP01pGp/jGLTK/E80vm+hT+7H4bfSQyfniqmkDZoWJ8NLRlj5Azyf1C05/xYsKWK1Gqu/KZ4/E4IBWSQbsNW2rW1xfvbAUR9o2WBZHlqIUOp4yvxuVjd1F1UFrHdgPJvXC9kPtToIXMGuX3Tb3eZon0p1vEdrkLYFWt8JsfhuXbKeC6CmA5NJCpAsGKBn/AMTXY/ni4qKWORDG6KyEWKsoKkeoO2Ag5VxDT1LlKeVZgqB2eNgyrqJCgkH4jpbbtbe21+Ie2Osevr3gjYaKJQAp6PI3ib+gX5qfPHW8lyiDK6aqlVURC8tQwS+kKASoF+lkUbDYEm22PmyhrCy1FS1SqTSlmK7bsSWvY73JJtbz74ieTPVtMV25ptTmEcDiYppd0HhQjSykjcG2zC3cb/0xzF6+pjWjeQcmImWOMnZdZawuBc2uwF9gCbdcS+OBQ6svFJSSwpywZWeNxzd16avjK2a7LcHV3tiJU5qgkDUqBmAtIttOoEgABTZmYHyBsL32xXExyc81tpzinPu9zOKL+8cPEVTTC1io1x7sFI+IrqT89sQa2AT669y5Utd1Mn2jHYE62DWNztsfp0wyRVVLNQy07U4OYtMJCWW2iNSgsH62KC1h1LXtYXCxUZfrhcRxMkiOTINXhUbkAb2O1um/6Yckx/piM9vf9p2XGKaFIJXSyKrDSbG51Ag37r3t1viNX8QqeajR3Ogoh+d/Eb9AfCbemLDMo9CQRwwBmuGXYWuoub+px1D2Z8H5fWQrXTFKqdgBIjDwQsPuGM9SPN736iwOERlXSpF5z09+rj0/FtW8M9NCWSnls8sagG+kKCS1tQBCqCAQLAA98WPIqIY4EeIQqnKdm1btHKAb2HS4a7b3B+WLr2r+z9svk95p3AhqZDGIlFimoXC9bFTY+VrDCpJmU0kxp3eSVDpQmTdwiDpfsv8Aw9ThbEQ6Z0LXxWsdohbZzTaItERRFkkXr1uWG69j0B+QOKziOWRHPOXVG62ARiFLgbEjqCDbbyA3NsQs0o1WpjRboG09OxJt4fLp+eHLgKlStzeKmqCJYYgzhCBZmVejWHiAPbobWPfFaznBb4HU0Z3mJiJxPf3spJqY0zCaCMOqw2ex9QdXr0v8gcQsmzZlYRyoFWRQocjTt4tzcWa+q1+mOt8TeyieasqPdHipqWWMHTpuDJaxUKPgU2uSPPYHtzjjjL6jL2pY6mJeYniVwwZHC2Hh7jte4FjbFuFhOjbGJjPj18PugUFMSlYsTgxWIW4uSQD3+W1/lidWwEOIYWWNXXmna5DIQQRv3sL/ACOI1MKpw9WaWcUb/GUQ6DtpuXsNvMi2IdXURxzBZEVoWOoMhLG2nSBqNrrfcqPO3phiVJpfi38/T7ptPG0pW0/iniLTCwI20qBYbr1IO99jjfRUUUrtMbRSI2kKjDwFdr9LE/MWtbEOuqzI8EsC8lNRQSkLbfbp5bHr+mI9VTyRtDNI6PHHJp1AbkaiST57377YhXhmY5498vQ58N82iko87MyvBLK1NOFWwRNTICTc3B08ztuFG98dvzPhiCergrHRHeJGTxqGuGIZSL9GVgbH99vTHzvVZg0lLWU8U3+rXWQoApUyKuokG1xfSL2tcj537fwZmMldkkTxuVnMJQP3Esd0DG3myhiO4OLxLr0rxMYjbB1wncX5RUiN6mPMZkMX2ojblLE2g6tDFUVgrW03LHruDiioq7PsxjSWL3aggkAIY/aSlSOoBBXfyIUjEj//AC2Bvtczq6isKi7GWUpEthuQAboLfvYlqb8wqlkpVqYzdQqzoR1Kiz7fxJdf5sQcvPKzOoj+7UxJOvq6fZSf5eTiN7M8winomSHUYYZpYYi17GJXPLsT8ShCq36+Hfe+NMjcuTK5SblZJKSQnqbxuP1lp06+eAdMGDBgE0DVLmzC4JMdOD/uEIt/NOdvX1xZ8c5bNUUb09O2iSRowH/AvNQs3UX0qCbd7WxV5ethXH8WZR3/ADpV/oMSeP8AN6imSmalheeQ1FjChsXTlSkgmxsBYHoegwG4cUxU8Tf2hLHDLCBzD0Dg9HjG7MrWPhFyCGXe1ykcQ8a5hXU07ZZTNHTLG5aqm8LOoBuIlPmOjb/ynGjizig1Ko1RklZzoG1xFoOZHq7qxsLowsDa9jY9VGLyP2s0z8qFIZ46iR440jliKgF3VTuDawBP5dMBL9q8xp8kmjTqUjhUD95lUgfy3xxMK5i+0UQiAB1VSG8Si4JuCLA/d7m98dX/AOkNUlMui0kgtUpv8kkb+oGOS5pkpqWcU0Mss50+CMtLylAHxMABvYncLu2wAGK2c+tGbVhMqc9q52NZVs7hIrASaVKm9zy1UABTsN7E2G5xAzCeWF9SctpaggaLXK2AA3uLj5i18NOU8BV9Ydo2SELpPvoZLtfqIwuprD8QAudjtjo+R+yTL4YFjlj58gsWmZmVif3dLDQB2APzJO+I4c7yzro2vPFZyDhng6ozJ3hSNI3jsZqp2Jsx3AW25Yj7vQDy2ww557G62npX90qRUE7yRcsIzDodLFjc2tsSL2PyPbsoyqGmjEUEYjQEmwvuT1JJuWJ8yScTcWw6a6cRGJfJEeXynkQvOyuCdUdtMkVlOxv4gbbbjvjHKsv0ajDUSRzKWXVG+kizEfd8VjYHrj6nzjIaaqFqiFJLdGI8S/wsPEvzBGOP8f8AsWWOOSqy+RgUBdoXN7gC50P1vt0a9/MYrNZnlOGnw+NO8zaOKJ6cixmGa11SIEq6gTJCSwGkBi1rAkgeKwJ3O/54WqOce/NpOoNcX+l/yBFsSuF53eNtbagDYX69L9fLf+uNOTMjVEt0CyBja3QAbG3rf+uOeZnNuLfZ7Va04dL+PaJnO/gzzMD3uAEn5dh1t+oxtaaopa2KspQNanbvfYghh5FSVO/TuMWNQEuuq19Xhv1v6YyqJgil26AXOKV1JjGHRqfDVvF4tO0zny2O6+3F5Byo6HTPbcvL4FI6kgLqIv22+eOY5zUVFdUS1FZrlcFVHLsF0g7qoPQAE2t3Jvc3w58Key+trL1TulLFMBpBUtLo7G2wW43uTf0w75b7GaaNdLVVSw8gY1G/XfQWH0OOqeOXjVnQrOJzPPf0/bdJ7V8lFPyxKSmjTyRBJ8Om2jdQnTbrbHBv7Iqq93NJT1EsCMwi8N9CX8KlhsWC2vvc2x9GZV7LMqgNxSK585S0n+ViV/TDhDEqKFVQqjYACwA9AOmNHJh8xHgTMJgtJT09SEW7OZ0EaA+jMBfe+wv1xprMglglaBleAwgOIZbMrNv4gQbFNrXBte/QjH1Nirz7h6mrE5dVCkqi9tQ3W/XSw8Sn1BGIwytpZriJfK9LIk7OakNEZAChUMqkC+/kbeZuPljsf/R1rAaOogDahFOSv8LqLfmVJ+uFH2lcMvlLxyxF5KY+GHVb7M/ejcgXIKi6nr4e9rm2/wCjjVa5sw2A1cttI6DeX/nhEGnW1bT2dtghVFCoAqjoB03N/wCuKzieWkjgMtby+TGdR5gutx08O+pr9BYm/TfCnmUubLX1cdAtMYiY5C1QX8LNEqEJpbp9nfp1JxWpw5UNVCpz0GoRLclKdS9NGe5eMDmE+pUra+o7C0tjBwDxY1fNVERSRQKsRpxIpXWh5gLja1mK22JG2MuJTop5CP2FfA+3XxTwO36Sti4oM/pJahYoHjkkaEvqjZWARHVbEqdvFJsP4sU/GRtR5kw6qyuPmscBH6qMA54MGDAJlA11rB5ZlHf/AB0p/ocODRKSGIBK30m24vsbeWFCABHzUbeGeOf6ciBt/rEcOWAMRcxoEmVVe9lkSQW/FG4dfpdR9MSsGARPaxlsdQlBFMLxPXRo4uRcMkq9RuNyOmG3J8ogpYhDTxLFGvRVH6k9SfU3OKD2n+GiE5/7PUQTfRJkufopJw24AwYMGAMGDBgDEPOalYqeaV9lSN2b5BST/TEzHM/bjxRHFl0lOkqGachNKsCwS92JA3AsNN/3sB875M0vMAhO5636W9cW2QkpO8breRty3p1/I7fnjXwfbVJ52H5X3/4YsqCl/wBYlkKt2Cs3629NtvTHNqW3mHr/AAmlPDp3ies+URvlF4tkssdrg6iR9LYm14Dwpc6lZo9RG1wWAP8AXFbxfKPs077n/hjdUVyGkBDKGAWwHZgQbW+mK1jas+LTUvH8mtXPT8PrhFAAA2A2Ax7hL4R9pVDWQK7TxQy2HMilcKVbvbVbUvkR9bHbFoeN8u1hPfabUTawlXr872x1vEMGDHgOPcAYMGDAYTQq6lXUMp6hhcH5g4TOGcvhizevWCNI1WCnusahRqYzG9l2vYDDthR4NAeszSoHRqhIh/uYUU/5mb9cA2BBcmwuep87YywYMBVf2BCKsVqqFl5bRuVAGtWZGGruSpTb5n0xQ8ZLeizMDqxVR6kxQgD8yMOeEzigaqeYL1mrqdBbfpNTxt+kbflgHPBgwYBWkgH9pVER+Gqo1t843kR/T4Zo8X+VVBkhikPVkUkeRIBI/PFJxP8AZ1VBU9hK0DnyWdbD/wA1Ih9cWmT+Hmxfgla3yf7QW9Br0/y4CxwYMGAruI8tFTSz05/axOgPkWUgH6GxxD4GzM1NBTTN8ZjCyekieBx/iU4vcJ3C592r6yhOyyH3un/hkNpVHYaZN7eTjAOODGE0qqpZiFUC5JNgAO5J6DEb+1YPB9tF9oCU8a+MAXJXfxADckYCJDk7irlqfeZiskYRYCRyoyLeJRb4tup8ze+1k9ODM4QsEzpipJPjgVm/NibfQjD2ubQFUYTRFZDpjPMWzte1lN/Eb7WHfGmPiClaRoRUwGVAS6CVdShetxe4t38sBz+p9mdfUeGrzmd4jsyImkMD2Nn0/mpxhP7CMvKWWWpVvxFkN/mNAH5Ww/UfFFFK6xxVlNI7fCiTIzHa+wBudsbcv4gpZ5GihqYZJF+JEkVmFtjsDfY4DlUXsFCOGjzB1/3IJ/PWB+mGjJvZTSxXM8s1QSPvNoUeoEdjf5k4aM/4mpaIKaqZYtd9ANyWt1sFBNhcb+oxSv7UcqF/9bUm3TRJc/5cRNYnnDSmrem1bTHzYD2VZXdi1NrLCxLySEgeni2+YwtVvsFoWJMc9QnoSjAf5Qf1wwZb7V8teKN5J1ikZQWjKuSjEbrcJvY7XxeZFxjRVjmOmqFkcDUVswNr2uAwFx8sTjCkzMzmXPab2BUgPjqZ2HkoRf6g4t5vYnlZTSFmVvxiU6vyIK/ph+zHMYoE5k8scSXtqkYKLnoLsQL411Gc06SrA88SzPbTG0ih2vsLKTc3IPQdsEECm9mVZDEYIM6qI4r+FeXcqtugYSAr/LpHpjHL/Z/msDa487lff4ZY2dT9Hkb9MPVRxNRpIYXq6dJQbFGmQMCe2km998b585p0lWB54lme2iNpFDte4FlJub2PQdsBMQGwubm25Atv8u2MsQUzmnMxpxPEZlF2iEi6wLX3W9xsQemN9FVxyoJInWRG+F0YMp3tsRsdxgCvq1hikmc2SNGdj5BQSf0GF/2bUrJl8TyD7SctUSbfemdpPzAYD6Y0e0OQypBlyE66yQI9uogSzzN/hGn5uMNiKAAALAbAYDLBgwYAwl1J5jZZGL2lqHqm/hCSyi/ykkjH5YZc8ciBwpsz2jUjs0hCA/Qtf6YqaRBJmjkDwUtMsS+QeZtbD6JFF/iwDLgwYMBU8V5YamkmhQ2kK3iPlIpDxn6Oqn6Yi5PmYm92qlFlqoQGB6q6guq+hAMoPqoGGDCdQU5jmqqAWUk+90l+nifU6/JZxcgfdmUYBxxHr66OFDJNIkaDqzsFA+pwv8WzzvQmqo2KzwqZVQi4aykPG69zYnbs6jCjmPAUb071mb10lU5QmPSdMSFh4eUi/GxJGkADUSBpN8BNn9paTVUXucc8tNC597nCEQrGVsTv+E6XuQPCrWvc4v8Aj2jcJFXwKWno2MgUdZIiLSx/VNx6quMODMzlejU1VEtDEkXiDMqrYDe0dhy0tc2exHSx642ezfNTUUQOlwsbtHEzqw5kSn7NwW3YGMqC3dg2AOMq1J8nqpomDRyUkjKR3BjJGOb+yCT3iuhE6FTTZeq06NuGVm8Ug+Ye3yPphpr8u90M+WM4joswDrSyabiCaQHVERcDSxJdBcb6lxPyb2e+71FDUJUHVS05gkHL2mXxW+94LFr/AHr2GAQuFMrkGZtQsLQ5X7zLEQevOty7+oB1D5HFZw7TItNw/IqqHkrJQ7AC7KZQpBPcadrHHY8s4SEVfW1pl1CrVFMei2gKoU+LV4r28hbFBkfsvMElLrq2lpqOR5KeExKrBnOrxOD4rHf4Rv5dMAsQ0caVPEhSNFMdOTGVUDQTDJcrYeEn0xE4VgVKjhxkUKWin1FQAW2brbr1PXzOOl0nBCLUZjNJIXSvUI8YXSUUIyGzaje4brYW9cVvDPs4NNPTyy1bTpSK60sfKVNAe99TAnmGxt0HTAXWYrGmZQTSTxJamlQRu1mOqSE6hfaw02Pfp9NGZ1EEddBXPURrEYnpgdyOY7xuLuLqo8BHiI3IHfC77R4g2ZUmpaJh7vNtXG0WzxdNvjA/TViPn3hygsjZetMZf9ZSiKhZY9gyRMRp5xta1rnYAg4kNdRLDPmMUyTofco5VnG9lM2jT4/gBHLN1vcXGNlQYpcxpZUqIi0cM45YYFm1GHcW7DTvfzGE3gkIaKtEPu6UAa0VPXEExMCNfP8AwITuFYsehuBtjHhFY/7Xp+WMst7vNq/s8gj4ov7y3+X+bASPbdmMU2WfZSpJoqo0fQwbSw1XU26EeRwo8cZjF/az1BdebBX0kaLqGoRJGxk2/DzLXPqMPVZ7KVeVx73IKSWo94kptCm8m/SS+oLva1j+e+N+Zey2GanqYWlOuoqWqDLoUspP3V/dAuOvc4Dn3ENK89ZnlLDSyTzTNAI2VV0xlSGJZmI0XANvO2K7OWWKtjeWRDPSVOXwgavFpihJlIHUrzNO9vL69wyLhZaarrKsSFmqihZSAAugEbHve+KHMvZdDNBUxNKeZUVTVPO0DUhJHhG99I3798Am12iHN5q8mxSvEDtcgBJaUr4u1gw6nvh/9kZAyakJsAEYknoPG5ONWbezuOeKuiaZh75KkpYKLoyaem+97enXFYMrJjiyCnkLxxLeumtYrEzFhELHaSS9vRLne+AueDgauomzRh4HHJpAe0Ctu9j3lff+FVxr4mq5qjMaahppWiMQNTUSL2FikaEHwsGZiSp7C/ri/wAwzeloY0WWRIUC2RP3UAHhUb6VFhsLC4xScNR08lVNW0FVHMtQV95QtqIKghCpHiSwuNDAg9tNt4F9lOaiRnhcaKiK3Mj9D0dPxRt2bzBBsQQLPFDxZw2KtA0cjQVMdzDOhsyHuDb4kaw1IdjjRwa+YJDIM0MOqM+GWM7OgG7MLAD8h8hbcLKukBmQE2WFTM5v0JDIt/MW5h9Ci4r+BIiadqlwQ9XI1QQeoVrCMeloljFvO+K7Pg0sSUu4kzGQ8wbgpTqAXv8Ah+yCxn9+X1w5qoAAAsBsAO2A9wYMGAMLvGVK4SOshUtNSMZAq9ZIiLTRjzLJuo/GkeGLBgKfLapNatGwaGpHMiYdNRXUQP4l8Y9RITi3CgCwGw6YT6am92nagYlYJy0tE4/ZSDxvEL7XDXlQHYrrXouGfL6oupDACRTpdR0B8x+6RYj0O+9xgFr2icWU1FEiSxe8yysOTTAXLsCLEixsA1t7E3tYG2NWS1WdS/ayw0UCEXWFjIZPkzqSq/QH5bY2ZFk6vmldWyjVJGyQQXH93GIY3JX+Iynf0PmcN7MACSbAdScBT1NNFX08lPUR2+5KhO6tswKsPmGVh6dDcCpyHOJaaZcvrmu52pqk7LUKPusegmA6j73UY84OzkVlXXVMPip15UEbDpI0fMZ2HpeUC/cAYtJRS5lBJC4DqG0yIdnikXsbbo6ncMPmCQbkLzBhJjzWoyy0daXqKS9krAt3jHYVKjsOnNAsdrgE4caaoSRFkjZXRhdWUgqQe4I2IwG3BgwYBM4xSWoq4KGM06gxSTF5qcTbo0aABWYAfGTf0wq1nMjSmaOphnEjPJTpTZSGIKWV5AokGki4F+u4x0KfKXOYRVYK8tKeSIi51ankiYWFrWsh7+WOdZ1k9RSUkUc/uqLT81YKn36SnkOss1gFTckAeC5vpxI20Uk80s4lqEhkMPMl95yoKZIYza5vKdYQkbHzGLvhhZKatgiL0ssdVA8ivDSiBhoMZHRjqBEnQ9MUHDWQ5g9HzVhieWppeXz6ismdwki3+BkITchioPYb4fabIGSoo5AVKU9NJCexLNyLEC1rWjbv5YBiwYMGIBgxi7gAkkAAXJPQDCfPxFNXMYcssI+klcwvGvYiEH++f1+AdyemAl8SZ/JzPcaKz1jC7Md0p0P7ST1/CnVj6dbLhrIY6OHlR3Ykl5JG3eWRvidz3Yn8th2wcO5BFRxcuIMSTqkkc6pJXPV3bqzH/wBrDEQwyVis6VMsCh3RBEE+45Qs+tG1XZTsLCxsd98BXUnEUUGZVVNVMIpJSj07vYLJFy1XQrHa6yCQ6T3c2vvhfzrhRJq6aqyqUQ1cMaEtGRyXkJclJABYllCki+3hJHiubpK+grY46XMHpJalWdDGWS/MR2jJQX1IW030g33AxNzGmqqP3aPK6SmanBYTRluWRe2kqwBA3uSdLE7bd8BacK5x73SxzlDG5usiH7kiMUdfoykYzzJuY4g+7bXMe2gHZT/GQb9tKuNrjGuiiFJT2bxyM7MQotrlldnIUHoCzG1+gFydicUubwtMwy5Wu032ldIu2mI7aAeoMluWo6hFc9RchK4WT3iaXMm+GQcql9IFYnV/vXu/qoi8sM+MY4woCqAABYAdAB0AxlgDBgwYAwYMGAr89ypamFomJU7Mjr8Ubqbq6/vKwB/TvinyqvkkLB1C1tPZZ4xsJo99Lpf7rbshPwtrQkeI4aMUnEWTtLonp2CVcN+UxvpYG2qOS3WN7D1UgMNxgM56dpP9YpJFSRgA2tCyOFJ2dQVZXU6luCCNwQbABXz3hHMcw+yq62OGm+9FSowMg8mZz/zHpi9yfM+aGljQpKp01VKSNSvYdOxa26sPDItt+hF/Tzq6h0N1Pf8AQj0IOxB3BBGAS+J80jyijipKGIGok+zpIRuSxO7t5gE3JPUnci5IkcEcCx0aLI7M9YzGSeYMw1u99QNjZ0BOwYdRqsDiu4UyzmZxmNVU+KeFljgU/s4GUkMo/e3Fx3D+Zw75lXpBG0r3sLAAblmJAVVHdmYhQO5IwEU55D7yaJzplKhkV7WlQ3uU38ViCCvUWvaxBNLPwe0DGXLJhSsTdoGXVTOf9ncGI9PFGR06HE6i4djkY1FZFFJUvY3KhuUqm6IhPTT1LC2pizbbAUXHvFk2X1EDqeZA7L7yrKLQoWCK6stiCx1bNqB0m1sBOHGbU/hzGmkprftkBlpz660F0v5Oot57YZMtzSGoXXBLHKv4o3DD9DjOurY4YzLKwWNfiY9APMnsPU7DFFU8H5dUkTrDGGbcTQMY2PrriIJ/M4Blxqnp0cWdVYXvZgCL/XCz/ojMn9xmdankJDHMB/8AVQt/mwDJs0XpmUTD9+jW/wDkkUfpgGvBhUOUZoeuYwr/AA0Qv/mlOA8J1D7T5pWMO4iEUIP1jTUPocAx11dFCpeaRI0HVnYKPzJthafjcTHTl9PLWN05ijlwDexvM4sbeSBjscSaPgWhjbmGASyDfmVDNM3zvKWt9LYnvn0AuIy0unYiBGksR2JQEKfQkYCkHCk1WQ+ZzCRdiKWG604INxrPxzEW+9Zf3cNsMSooVVCqosABYADsANgMVOTcUU9TI8CMyzILtDKjRyAeelwCV3HiFxuPPFzgEKXjWaHMFFRC0eX1BEVPM1h9qLm7D4kV7kAN+EHYFra+OuFSkNVUwVtVTJoeWSGFvAzgMxYd01HdrGx3PfDhxBksVZTyU063jkFj5g9mHkwO4PphQ4W4mNPzMtzNx7xCAI2IJ96iNwjIu5d9tJUXJI7m9gnUvAeUx0pHu8LRFCxmcanIIvrEh8QNtwVIt2xf5Gzx0cJqG8axLzWfY3Ci5b18/W+IWXcN0lOOaiPGi+MRvLIYo/vXETOY0IO+w27WxjnWapGgnnDaNQEEAF5Jpfu+Hu1xdUPw21NYjwBrzbNDEFnKF55Dy6OnOzFm+8w6qbeJ2I8CA9y2qw4cyf3eNtbcyeVjJPJ+Nz5eSKAFVeyqB5nEfIMpk1mrqwDVOLBQbrBHe4jQ9zsCz/eb0CgX2AMGDBgDBgwYAwYMGAMGDBgKPPchMjrU07CKrjXSklrq63vy5VHxxk/VSbqQb3i5ZmRkkdQogrFAM1O58Mg6B1a3iU2sJVHkGFwFDNitzvJIqlVD6ldDeKWM6ZI2ta6N29QbgjYgjbAR5qWOpYSK0kFRGLalsJFBPwsCGR0JBtcMtwSpvvjbT5OeYss8rTOn92CFVEJFiyqo+Mg21MSQCQLXN6SeukgsuYjwrtHXwiyj/aqL8kmwuTeI23tsuL6GsdQC9pIyLrLEL7dtSi5/mW4O5sowFlhCzvKPf8uzCT4jUqTB/s4d4bEdVZlMo/2pwwcRZfJWQWpa1qfUpGuNY3Vgdt7jVtvYoykXxNyGnkjp44pRGGRQn2ZOghRpBAIBW4AOne3S5tfALGS56ajJIZQdUs0SwC4veZjySSB1UNdj+6DhgyHhqmo4uTTxCNSoViuzNYWuzDct+91wi+zTK5Y6urpXUCmoqmR4fVplGgDsAkRY285vTfqDNYEnoOuA59wcaieszBRWVAp6eYRRLdHNwLvdpUZmsbW37nri8kzuWmq4aaqKPHUkrBMo0kOovokW5BLD4XW1ztpHU0/sVXVQSVJ61VTNMfq2n/8ADEP2ryl6zJ6ZBeRqtZduoWMpc/KxJ/lOAsuPM6rKSWk5csQiqalIDeEl0D99Rk0sdj90dvLezzfKKl1KQ5lNHMVJQFKcrtYXK8rUVuRezbXxQ+29SKKCYGxgq4ZL2va2pb277sNrjFxT5RVJmiVMkxmhankj0hNIibXE3Ym+qx3O/hwE3LqNa2hgFZEsjNEplRwCOZps+3S4a/8Awwu+x+QxQ1OWt8VFUOg8zG7F0Y/xEscPFHWLJqKG+l2Q/wASmx/XCHmEi0OfpMzBIa+Ao5JAXnQ2IJJ2Hgso9TgNPtopmgjp82h2no5VufxRudJU+YJIHyZvPHRqaYOiuOjAMPkRfCnxnAMzpTRU51rMycyZd40RXV2Ib4Xc6dIVbkEgmw3w1+CNNyFRB1JsAAPM9MBtxSvl8EM5q5AZKhxoQkAuEBJEcYHQbkk99yxsBaU9a7j7IAL3lkBC281XYv8APwrY3BPTFBTZmZ2YZeBKTtJXS7xL6R2tziOuiPTGDe7A3BCVnGZiIoZkMs7n/V6SPdiR949tjYmRrIm299235Pkjcz3urKyVRBC6b8uBT1SIHz+9IRqb0FlErJcjSn1NdpJntzZpDd3t69FUXNkUBR2GLTAGDBgwBgwYMAYMGDAGDBgwBgwYMAYMGDAeEX2OFyXhcxMZKCU0zE3aEjXTOe94rjlk/iiKb7nVhkwYBOmzblEtWwSUb96mE64G9WYDYW/7+MAdieuLulrpGQSRmKqiO4eJgGI7WuSjfPUo9MW2KGr4RpmYyRq1PKeslOxiY/xBfC/84bATlzOFSdf2RJ8XMXQCbAfEfCxsANiemPM3oTURFEneIMCC0YjNwRb76t+lsVooMwi/u6qKdR92pi0uev7SEqo7fsjiI7zKS0uVXbu9JNET+chhfASuHchnoqdKWGWJ44wQmuMhrEk+Iq9id+yj/jj3K+F9NW1fUyc6pK6I7Lpjhj38KLcm5vuxJJ3tYEjEX+2Ik+KLMot7bxTy+f4eYLfLbGA4lpzt73WLbYg0jA/XXTXwGftH4eqMwpmo4uUiPpLSO7alKsGsECEEG3UsPkcWRp64xhedTRvaxYQu/bqAZF3+d8VX+klONzWVZ9PdSf8A7ae+NhzqJxsmYy28oJ4vPuVjH/8ADAWPCmSGipzE8xmYu8jyMApLOxZjYbdST9cYSw0by87QJ5R8LAGXQbAWU7rFew6aQTivDyubx5WxI6PVzRD9VaZx+QxNFHmEn95UQ06/hp4y7j5STeH/AMrATp6qXSWISBALl5WBI+YU6QPXX9MUMWdJK16SKWucHaZjpp1I7hyAht0vCrt54sqfhCnDCSbXUyDcPUuZLHzVD9mh/gVcXwGAXV4cefxV8omHUU6ArTj+Jb6pv5zp7hRhhRQAAAABsAOgGMsGAMGDBgDBgwYAwYMGAMGDBgDBgwYAwYMGAMGDBgDBgwYAwYMGAMGDBgDBgwYAwYMGAMGDBgDBgwYAwYMGAMGDBgDBgwYAwYMGAMGDBgP/2Q=="/>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pic>
        <p:nvPicPr>
          <p:cNvPr id="9" name="圖片 8" descr="sosiki_j.png"/>
          <p:cNvPicPr>
            <a:picLocks noChangeAspect="1"/>
          </p:cNvPicPr>
          <p:nvPr/>
        </p:nvPicPr>
        <p:blipFill>
          <a:blip r:embed="rId3" cstate="print"/>
          <a:stretch>
            <a:fillRect/>
          </a:stretch>
        </p:blipFill>
        <p:spPr>
          <a:xfrm>
            <a:off x="395536" y="476672"/>
            <a:ext cx="2160240" cy="2160240"/>
          </a:xfrm>
          <a:prstGeom prst="rect">
            <a:avLst/>
          </a:prstGeom>
        </p:spPr>
      </p:pic>
    </p:spTree>
    <p:extLst>
      <p:ext uri="{BB962C8B-B14F-4D97-AF65-F5344CB8AC3E}">
        <p14:creationId xmlns:p14="http://schemas.microsoft.com/office/powerpoint/2010/main" xmlns="" val="38800340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nvGraphicFramePr>
        <p:xfrm>
          <a:off x="539552" y="620688"/>
          <a:ext cx="7704856" cy="5317562"/>
        </p:xfrm>
        <a:graphic>
          <a:graphicData uri="http://schemas.openxmlformats.org/drawingml/2006/table">
            <a:tbl>
              <a:tblPr/>
              <a:tblGrid>
                <a:gridCol w="1800200"/>
                <a:gridCol w="1506962"/>
                <a:gridCol w="1090533"/>
                <a:gridCol w="1090533"/>
                <a:gridCol w="2216628"/>
              </a:tblGrid>
              <a:tr h="343254">
                <a:tc rowSpan="10">
                  <a:txBody>
                    <a:bodyPr/>
                    <a:lstStyle/>
                    <a:p>
                      <a:pPr algn="l"/>
                      <a:r>
                        <a:rPr lang="ja-JP" altLang="en-US" sz="1800" u="none" strike="noStrike" dirty="0">
                          <a:latin typeface="標楷體" pitchFamily="65" charset="-120"/>
                          <a:ea typeface="標楷體" pitchFamily="65" charset="-120"/>
                        </a:rPr>
                        <a:t>地震予知研究センター</a:t>
                      </a:r>
                      <a:endParaRPr lang="ja-JP" altLang="en-US" sz="1800" dirty="0">
                        <a:latin typeface="標楷體" pitchFamily="65" charset="-120"/>
                        <a:ea typeface="標楷體" pitchFamily="65" charset="-120"/>
                      </a:endParaRPr>
                    </a:p>
                  </a:txBody>
                  <a:tcPr marL="16191" marR="16191" marT="16191" marB="161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B38C"/>
                    </a:solidFill>
                  </a:tcPr>
                </a:tc>
                <a:tc rowSpan="2">
                  <a:txBody>
                    <a:bodyPr/>
                    <a:lstStyle/>
                    <a:p>
                      <a:pPr algn="l"/>
                      <a:r>
                        <a:rPr lang="zh-TW" altLang="en-US" sz="1800">
                          <a:latin typeface="標楷體" pitchFamily="65" charset="-120"/>
                          <a:ea typeface="標楷體" pitchFamily="65" charset="-120"/>
                        </a:rPr>
                        <a:t>地殻活動</a:t>
                      </a:r>
                    </a:p>
                  </a:txBody>
                  <a:tcPr marL="16191" marR="16191" marT="16191" marB="161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D9CC"/>
                    </a:solidFill>
                  </a:tcPr>
                </a:tc>
                <a:tc>
                  <a:txBody>
                    <a:bodyPr/>
                    <a:lstStyle/>
                    <a:p>
                      <a:pPr algn="l"/>
                      <a:r>
                        <a:rPr lang="zh-TW" altLang="en-US" sz="1800" u="none" strike="noStrike" dirty="0">
                          <a:latin typeface="標楷體" pitchFamily="65" charset="-120"/>
                          <a:ea typeface="標楷體" pitchFamily="65" charset="-120"/>
                        </a:rPr>
                        <a:t>澁谷　拓郎</a:t>
                      </a:r>
                      <a:r>
                        <a:rPr lang="zh-TW" altLang="en-US" sz="1800" dirty="0">
                          <a:latin typeface="標楷體" pitchFamily="65" charset="-120"/>
                          <a:ea typeface="標楷體" pitchFamily="65" charset="-120"/>
                        </a:rPr>
                        <a:t> </a:t>
                      </a:r>
                    </a:p>
                  </a:txBody>
                  <a:tcPr marL="16191" marR="16191" marT="16191" marB="161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l"/>
                      <a:r>
                        <a:rPr lang="zh-TW" altLang="en-US" sz="1800">
                          <a:latin typeface="標楷體" pitchFamily="65" charset="-120"/>
                          <a:ea typeface="標楷體" pitchFamily="65" charset="-120"/>
                        </a:rPr>
                        <a:t>　 </a:t>
                      </a:r>
                    </a:p>
                  </a:txBody>
                  <a:tcPr marL="16191" marR="16191" marT="16191" marB="161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l"/>
                      <a:r>
                        <a:rPr lang="zh-TW" altLang="en-US" sz="1800" u="none" strike="noStrike" dirty="0">
                          <a:latin typeface="標楷體" pitchFamily="65" charset="-120"/>
                          <a:ea typeface="標楷體" pitchFamily="65" charset="-120"/>
                        </a:rPr>
                        <a:t>徐　培亮</a:t>
                      </a:r>
                      <a:r>
                        <a:rPr lang="zh-TW" altLang="en-US" sz="1800" dirty="0">
                          <a:latin typeface="標楷體" pitchFamily="65" charset="-120"/>
                          <a:ea typeface="標楷體" pitchFamily="65" charset="-120"/>
                        </a:rPr>
                        <a:t> </a:t>
                      </a:r>
                    </a:p>
                  </a:txBody>
                  <a:tcPr marL="16191" marR="16191" marT="16191" marB="161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r>
              <a:tr h="187818">
                <a:tc vMerge="1">
                  <a:txBody>
                    <a:bodyPr/>
                    <a:lstStyle/>
                    <a:p>
                      <a:endParaRPr lang="zh-TW" altLang="en-US"/>
                    </a:p>
                  </a:txBody>
                  <a:tcPr/>
                </a:tc>
                <a:tc vMerge="1">
                  <a:txBody>
                    <a:bodyPr/>
                    <a:lstStyle/>
                    <a:p>
                      <a:endParaRPr lang="zh-TW" altLang="en-US"/>
                    </a:p>
                  </a:txBody>
                  <a:tcPr/>
                </a:tc>
                <a:tc>
                  <a:txBody>
                    <a:bodyPr/>
                    <a:lstStyle/>
                    <a:p>
                      <a:pPr algn="l"/>
                      <a:r>
                        <a:rPr lang="zh-TW" altLang="en-US" sz="1800">
                          <a:latin typeface="標楷體" pitchFamily="65" charset="-120"/>
                          <a:ea typeface="標楷體" pitchFamily="65" charset="-120"/>
                        </a:rPr>
                        <a:t>　 </a:t>
                      </a:r>
                    </a:p>
                  </a:txBody>
                  <a:tcPr marL="16191" marR="16191" marT="16191" marB="161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l"/>
                      <a:r>
                        <a:rPr lang="zh-TW" altLang="en-US" sz="1800">
                          <a:latin typeface="標楷體" pitchFamily="65" charset="-120"/>
                          <a:ea typeface="標楷體" pitchFamily="65" charset="-120"/>
                        </a:rPr>
                        <a:t>　 </a:t>
                      </a:r>
                    </a:p>
                  </a:txBody>
                  <a:tcPr marL="16191" marR="16191" marT="16191" marB="161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l"/>
                      <a:r>
                        <a:rPr lang="zh-TW" altLang="en-US" sz="1800" u="none" strike="noStrike" dirty="0">
                          <a:latin typeface="標楷體" pitchFamily="65" charset="-120"/>
                          <a:ea typeface="標楷體" pitchFamily="65" charset="-120"/>
                        </a:rPr>
                        <a:t>高田　陽一郎</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上</a:t>
                      </a:r>
                      <a:r>
                        <a:rPr lang="en-US" altLang="zh-TW" sz="1800" dirty="0">
                          <a:latin typeface="標楷體" pitchFamily="65" charset="-120"/>
                          <a:ea typeface="標楷體" pitchFamily="65" charset="-120"/>
                        </a:rPr>
                        <a:t>) </a:t>
                      </a:r>
                    </a:p>
                  </a:txBody>
                  <a:tcPr marL="16191" marR="16191" marT="16191" marB="161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r>
              <a:tr h="343254">
                <a:tc vMerge="1">
                  <a:txBody>
                    <a:bodyPr/>
                    <a:lstStyle/>
                    <a:p>
                      <a:endParaRPr lang="zh-TW" altLang="en-US"/>
                    </a:p>
                  </a:txBody>
                  <a:tcPr/>
                </a:tc>
                <a:tc>
                  <a:txBody>
                    <a:bodyPr/>
                    <a:lstStyle/>
                    <a:p>
                      <a:pPr algn="l"/>
                      <a:r>
                        <a:rPr lang="zh-TW" altLang="en-US" sz="1800">
                          <a:latin typeface="標楷體" pitchFamily="65" charset="-120"/>
                          <a:ea typeface="標楷體" pitchFamily="65" charset="-120"/>
                        </a:rPr>
                        <a:t>海溝型地震</a:t>
                      </a:r>
                    </a:p>
                  </a:txBody>
                  <a:tcPr marL="16191" marR="16191" marT="16191" marB="161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D9CC"/>
                    </a:solidFill>
                  </a:tcPr>
                </a:tc>
                <a:tc>
                  <a:txBody>
                    <a:bodyPr/>
                    <a:lstStyle/>
                    <a:p>
                      <a:pPr algn="l"/>
                      <a:r>
                        <a:rPr lang="zh-TW" altLang="en-US" sz="1800" u="none" strike="noStrike" dirty="0">
                          <a:latin typeface="標楷體" pitchFamily="65" charset="-120"/>
                          <a:ea typeface="標楷體" pitchFamily="65" charset="-120"/>
                        </a:rPr>
                        <a:t>橋本　学</a:t>
                      </a:r>
                      <a:r>
                        <a:rPr lang="zh-TW" altLang="en-US" sz="1800" dirty="0">
                          <a:latin typeface="標楷體" pitchFamily="65" charset="-120"/>
                          <a:ea typeface="標楷體" pitchFamily="65" charset="-120"/>
                        </a:rPr>
                        <a:t> </a:t>
                      </a:r>
                    </a:p>
                  </a:txBody>
                  <a:tcPr marL="16191" marR="16191" marT="16191" marB="161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l"/>
                      <a:r>
                        <a:rPr lang="zh-TW" altLang="en-US" sz="1800" u="none" strike="noStrike" dirty="0">
                          <a:latin typeface="標楷體" pitchFamily="65" charset="-120"/>
                          <a:ea typeface="標楷體" pitchFamily="65" charset="-120"/>
                        </a:rPr>
                        <a:t>西村　卓也</a:t>
                      </a:r>
                      <a:r>
                        <a:rPr lang="zh-TW" altLang="en-US" sz="1800" dirty="0">
                          <a:latin typeface="標楷體" pitchFamily="65" charset="-120"/>
                          <a:ea typeface="標楷體" pitchFamily="65" charset="-120"/>
                        </a:rPr>
                        <a:t> </a:t>
                      </a:r>
                    </a:p>
                  </a:txBody>
                  <a:tcPr marL="16191" marR="16191" marT="16191" marB="161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l"/>
                      <a:r>
                        <a:rPr lang="zh-TW" altLang="en-US" sz="1800">
                          <a:latin typeface="標楷體" pitchFamily="65" charset="-120"/>
                          <a:ea typeface="標楷體" pitchFamily="65" charset="-120"/>
                        </a:rPr>
                        <a:t>　 </a:t>
                      </a:r>
                    </a:p>
                  </a:txBody>
                  <a:tcPr marL="16191" marR="16191" marT="16191" marB="161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r>
              <a:tr h="343254">
                <a:tc vMerge="1">
                  <a:txBody>
                    <a:bodyPr/>
                    <a:lstStyle/>
                    <a:p>
                      <a:endParaRPr lang="zh-TW" altLang="en-US"/>
                    </a:p>
                  </a:txBody>
                  <a:tcPr/>
                </a:tc>
                <a:tc rowSpan="2">
                  <a:txBody>
                    <a:bodyPr/>
                    <a:lstStyle/>
                    <a:p>
                      <a:pPr algn="l"/>
                      <a:r>
                        <a:rPr lang="zh-TW" altLang="en-US" sz="1800">
                          <a:latin typeface="標楷體" pitchFamily="65" charset="-120"/>
                          <a:ea typeface="標楷體" pitchFamily="65" charset="-120"/>
                        </a:rPr>
                        <a:t>内陸地震</a:t>
                      </a:r>
                    </a:p>
                  </a:txBody>
                  <a:tcPr marL="16191" marR="16191" marT="16191" marB="161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D9CC"/>
                    </a:solidFill>
                  </a:tcPr>
                </a:tc>
                <a:tc>
                  <a:txBody>
                    <a:bodyPr/>
                    <a:lstStyle/>
                    <a:p>
                      <a:pPr algn="l"/>
                      <a:r>
                        <a:rPr lang="zh-TW" altLang="en-US" sz="1800" dirty="0">
                          <a:latin typeface="標楷體" pitchFamily="65" charset="-120"/>
                          <a:ea typeface="標楷體" pitchFamily="65" charset="-120"/>
                        </a:rPr>
                        <a:t>◎</a:t>
                      </a:r>
                      <a:r>
                        <a:rPr lang="zh-TW" altLang="en-US" sz="1800" u="none" strike="noStrike" dirty="0">
                          <a:latin typeface="標楷體" pitchFamily="65" charset="-120"/>
                          <a:ea typeface="標楷體" pitchFamily="65" charset="-120"/>
                        </a:rPr>
                        <a:t>飯尾 能久</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阿</a:t>
                      </a:r>
                      <a:r>
                        <a:rPr lang="en-US" altLang="zh-TW" sz="1800" dirty="0">
                          <a:latin typeface="標楷體" pitchFamily="65" charset="-120"/>
                          <a:ea typeface="標楷體" pitchFamily="65" charset="-120"/>
                        </a:rPr>
                        <a:t>) </a:t>
                      </a:r>
                    </a:p>
                  </a:txBody>
                  <a:tcPr marL="16191" marR="16191" marT="16191" marB="161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r>
                        <a:rPr lang="zh-TW" altLang="en-US" sz="1800" u="none" strike="noStrike" dirty="0">
                          <a:latin typeface="標楷體" pitchFamily="65" charset="-120"/>
                          <a:ea typeface="標楷體" pitchFamily="65" charset="-120"/>
                        </a:rPr>
                        <a:t>深畑　幸俊</a:t>
                      </a:r>
                      <a:r>
                        <a:rPr lang="zh-TW" altLang="en-US" sz="1800" dirty="0">
                          <a:latin typeface="標楷體" pitchFamily="65" charset="-120"/>
                          <a:ea typeface="標楷體" pitchFamily="65" charset="-120"/>
                        </a:rPr>
                        <a:t> </a:t>
                      </a:r>
                    </a:p>
                  </a:txBody>
                  <a:tcPr marL="16191" marR="16191" marT="16191" marB="161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r>
                        <a:rPr lang="zh-TW" altLang="en-US" sz="1800" dirty="0">
                          <a:latin typeface="標楷體" pitchFamily="65" charset="-120"/>
                          <a:ea typeface="標楷體" pitchFamily="65" charset="-120"/>
                        </a:rPr>
                        <a:t>　 </a:t>
                      </a:r>
                    </a:p>
                  </a:txBody>
                  <a:tcPr marL="16191" marR="16191" marT="16191" marB="161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43254">
                <a:tc vMerge="1">
                  <a:txBody>
                    <a:bodyPr/>
                    <a:lstStyle/>
                    <a:p>
                      <a:endParaRPr lang="zh-TW" altLang="en-US"/>
                    </a:p>
                  </a:txBody>
                  <a:tcPr/>
                </a:tc>
                <a:tc vMerge="1">
                  <a:txBody>
                    <a:bodyPr/>
                    <a:lstStyle/>
                    <a:p>
                      <a:endParaRPr lang="zh-TW" altLang="en-US"/>
                    </a:p>
                  </a:txBody>
                  <a:tcPr/>
                </a:tc>
                <a:tc>
                  <a:txBody>
                    <a:bodyPr/>
                    <a:lstStyle/>
                    <a:p>
                      <a:pPr algn="l"/>
                      <a:endParaRPr lang="zh-TW" altLang="en-US" sz="1800" dirty="0">
                        <a:latin typeface="標楷體" pitchFamily="65" charset="-120"/>
                        <a:ea typeface="標楷體" pitchFamily="65" charset="-120"/>
                      </a:endParaRPr>
                    </a:p>
                  </a:txBody>
                  <a:tcPr marL="16191" marR="16191" marT="16191" marB="161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zh-TW" altLang="en-US" sz="1800"/>
                    </a:p>
                  </a:txBody>
                  <a:tcPr marL="16191" marR="16191" marT="16191" marB="161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zh-TW" altLang="en-US" sz="1800" dirty="0"/>
                    </a:p>
                  </a:txBody>
                  <a:tcPr marL="16191" marR="16191" marT="16191" marB="161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81951">
                <a:tc vMerge="1">
                  <a:txBody>
                    <a:bodyPr/>
                    <a:lstStyle/>
                    <a:p>
                      <a:endParaRPr lang="zh-TW" altLang="en-US"/>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標楷體" pitchFamily="65" charset="-120"/>
                          <a:ea typeface="標楷體" pitchFamily="65" charset="-120"/>
                        </a:rPr>
                        <a:t>地震予知情報</a:t>
                      </a:r>
                    </a:p>
                    <a:p>
                      <a:pPr algn="l"/>
                      <a:endParaRPr lang="zh-TW" altLang="en-US" sz="1800" dirty="0">
                        <a:latin typeface="標楷體" pitchFamily="65" charset="-120"/>
                        <a:ea typeface="標楷體" pitchFamily="65" charset="-120"/>
                      </a:endParaRPr>
                    </a:p>
                  </a:txBody>
                  <a:tcPr marL="16191" marR="16191" marT="16191" marB="161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a:r>
                        <a:rPr lang="zh-TW" altLang="en-US" sz="1800" u="none" strike="noStrike" dirty="0">
                          <a:latin typeface="標楷體" pitchFamily="65" charset="-120"/>
                          <a:ea typeface="標楷體" pitchFamily="65" charset="-120"/>
                        </a:rPr>
                        <a:t>西上　欽也</a:t>
                      </a:r>
                      <a:r>
                        <a:rPr lang="zh-TW" altLang="en-US" sz="1800" dirty="0">
                          <a:latin typeface="標楷體" pitchFamily="65" charset="-120"/>
                          <a:ea typeface="標楷體" pitchFamily="65" charset="-120"/>
                        </a:rPr>
                        <a:t> </a:t>
                      </a:r>
                    </a:p>
                  </a:txBody>
                  <a:tcPr marL="16191" marR="16191" marT="16191" marB="161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r>
                        <a:rPr lang="zh-TW" altLang="en-US" sz="1800" u="none" strike="noStrike" dirty="0">
                          <a:latin typeface="標楷體" pitchFamily="65" charset="-120"/>
                          <a:ea typeface="標楷體" pitchFamily="65" charset="-120"/>
                        </a:rPr>
                        <a:t>伊藤　喜宏</a:t>
                      </a:r>
                      <a:r>
                        <a:rPr lang="zh-TW" altLang="en-US" sz="1800" dirty="0">
                          <a:latin typeface="標楷體" pitchFamily="65" charset="-120"/>
                          <a:ea typeface="標楷體" pitchFamily="65" charset="-120"/>
                        </a:rPr>
                        <a:t> </a:t>
                      </a:r>
                    </a:p>
                  </a:txBody>
                  <a:tcPr marL="16191" marR="16191" marT="16191" marB="161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zh-TW" altLang="en-US" sz="1800" dirty="0">
                        <a:latin typeface="標楷體" pitchFamily="65" charset="-120"/>
                        <a:ea typeface="標楷體" pitchFamily="65" charset="-120"/>
                      </a:endParaRPr>
                    </a:p>
                  </a:txBody>
                  <a:tcPr marL="51812" marR="51812" marT="25906" marB="259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81951">
                <a:tc vMerge="1">
                  <a:txBody>
                    <a:bodyPr/>
                    <a:lstStyle/>
                    <a:p>
                      <a:endParaRPr lang="zh-TW" altLang="en-US"/>
                    </a:p>
                  </a:txBody>
                  <a:tcPr/>
                </a:tc>
                <a:tc vMerge="1">
                  <a:txBody>
                    <a:bodyPr/>
                    <a:lstStyle/>
                    <a:p>
                      <a:endParaRPr lang="zh-TW" altLang="en-US"/>
                    </a:p>
                  </a:txBody>
                  <a:tcPr/>
                </a:tc>
                <a:tc>
                  <a:txBody>
                    <a:bodyPr/>
                    <a:lstStyle/>
                    <a:p>
                      <a:pPr algn="l"/>
                      <a:endParaRPr lang="zh-TW" altLang="en-US" sz="1800" dirty="0">
                        <a:latin typeface="標楷體" pitchFamily="65" charset="-120"/>
                        <a:ea typeface="標楷體" pitchFamily="65" charset="-120"/>
                      </a:endParaRPr>
                    </a:p>
                  </a:txBody>
                  <a:tcPr marL="16191" marR="16191" marT="16191" marB="161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endParaRPr lang="en-US" altLang="zh-TW" sz="1800" dirty="0">
                        <a:latin typeface="標楷體" pitchFamily="65" charset="-120"/>
                        <a:ea typeface="標楷體" pitchFamily="65" charset="-120"/>
                      </a:endParaRPr>
                    </a:p>
                  </a:txBody>
                  <a:tcPr marL="16191" marR="16191" marT="16191" marB="161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u="none" strike="noStrike" dirty="0" smtClean="0">
                          <a:latin typeface="標楷體" pitchFamily="65" charset="-120"/>
                          <a:ea typeface="標楷體" pitchFamily="65" charset="-120"/>
                        </a:rPr>
                        <a:t>寺石　眞弘</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宮</a:t>
                      </a:r>
                      <a:r>
                        <a:rPr lang="en-US" altLang="zh-TW" sz="1800" dirty="0" smtClean="0">
                          <a:latin typeface="標楷體" pitchFamily="65" charset="-120"/>
                          <a:ea typeface="標楷體" pitchFamily="65" charset="-120"/>
                        </a:rPr>
                        <a:t>) </a:t>
                      </a:r>
                    </a:p>
                    <a:p>
                      <a:endParaRPr lang="zh-TW" altLang="en-US" sz="1800" dirty="0">
                        <a:latin typeface="標楷體" pitchFamily="65" charset="-120"/>
                        <a:ea typeface="標楷體" pitchFamily="65" charset="-120"/>
                      </a:endParaRPr>
                    </a:p>
                  </a:txBody>
                  <a:tcPr marL="51812" marR="51812" marT="25906" marB="259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43254">
                <a:tc vMerge="1">
                  <a:txBody>
                    <a:bodyPr/>
                    <a:lstStyle/>
                    <a:p>
                      <a:endParaRPr lang="zh-TW" altLang="en-US"/>
                    </a:p>
                  </a:txBody>
                  <a:tcPr/>
                </a:tc>
                <a:tc>
                  <a:txBody>
                    <a:bodyPr/>
                    <a:lstStyle/>
                    <a:p>
                      <a:pPr algn="l"/>
                      <a:r>
                        <a:rPr lang="zh-TW" altLang="en-US" sz="1800">
                          <a:latin typeface="標楷體" pitchFamily="65" charset="-120"/>
                          <a:ea typeface="標楷體" pitchFamily="65" charset="-120"/>
                        </a:rPr>
                        <a:t>地球計測</a:t>
                      </a:r>
                    </a:p>
                  </a:txBody>
                  <a:tcPr marL="16191" marR="16191" marT="16191" marB="161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D9CC"/>
                    </a:solidFill>
                  </a:tcPr>
                </a:tc>
                <a:tc>
                  <a:txBody>
                    <a:bodyPr/>
                    <a:lstStyle/>
                    <a:p>
                      <a:pPr algn="l"/>
                      <a:r>
                        <a:rPr lang="zh-TW" altLang="en-US" sz="1800" dirty="0">
                          <a:latin typeface="標楷體" pitchFamily="65" charset="-120"/>
                          <a:ea typeface="標楷體" pitchFamily="65" charset="-120"/>
                        </a:rPr>
                        <a:t>　 </a:t>
                      </a:r>
                    </a:p>
                  </a:txBody>
                  <a:tcPr marL="16191" marR="16191" marT="16191" marB="161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l"/>
                      <a:r>
                        <a:rPr lang="zh-TW" altLang="en-US" sz="1800" u="none" strike="noStrike" dirty="0">
                          <a:latin typeface="標楷體" pitchFamily="65" charset="-120"/>
                          <a:ea typeface="標楷體" pitchFamily="65" charset="-120"/>
                        </a:rPr>
                        <a:t>宮澤　理稔</a:t>
                      </a:r>
                      <a:r>
                        <a:rPr lang="zh-TW" altLang="en-US" sz="1800" dirty="0">
                          <a:latin typeface="標楷體" pitchFamily="65" charset="-120"/>
                          <a:ea typeface="標楷體" pitchFamily="65" charset="-120"/>
                        </a:rPr>
                        <a:t> </a:t>
                      </a:r>
                    </a:p>
                  </a:txBody>
                  <a:tcPr marL="16191" marR="16191" marT="16191" marB="161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l"/>
                      <a:r>
                        <a:rPr lang="zh-TW" altLang="en-US" sz="1800" u="none" strike="noStrike" dirty="0">
                          <a:latin typeface="標楷體" pitchFamily="65" charset="-120"/>
                          <a:ea typeface="標楷體" pitchFamily="65" charset="-120"/>
                        </a:rPr>
                        <a:t>森井　亙</a:t>
                      </a:r>
                      <a:r>
                        <a:rPr lang="zh-TW" altLang="en-US" sz="1800" dirty="0">
                          <a:latin typeface="標楷體" pitchFamily="65" charset="-120"/>
                          <a:ea typeface="標楷體" pitchFamily="65" charset="-120"/>
                        </a:rPr>
                        <a:t> </a:t>
                      </a:r>
                    </a:p>
                  </a:txBody>
                  <a:tcPr marL="16191" marR="16191" marT="16191" marB="161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r>
              <a:tr h="498690">
                <a:tc vMerge="1">
                  <a:txBody>
                    <a:bodyPr/>
                    <a:lstStyle/>
                    <a:p>
                      <a:endParaRPr lang="zh-TW" altLang="en-US"/>
                    </a:p>
                  </a:txBody>
                  <a:tcPr/>
                </a:tc>
                <a:tc>
                  <a:txBody>
                    <a:bodyPr/>
                    <a:lstStyle/>
                    <a:p>
                      <a:pPr algn="l"/>
                      <a:r>
                        <a:rPr lang="ja-JP" altLang="en-US" sz="1800">
                          <a:latin typeface="標楷體" pitchFamily="65" charset="-120"/>
                          <a:ea typeface="標楷體" pitchFamily="65" charset="-120"/>
                        </a:rPr>
                        <a:t>リアルタイム総合観測</a:t>
                      </a:r>
                    </a:p>
                  </a:txBody>
                  <a:tcPr marL="16191" marR="16191" marT="16191" marB="161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D9CC"/>
                    </a:solidFill>
                  </a:tcPr>
                </a:tc>
                <a:tc>
                  <a:txBody>
                    <a:bodyPr/>
                    <a:lstStyle/>
                    <a:p>
                      <a:pPr algn="l"/>
                      <a:r>
                        <a:rPr lang="zh-TW" altLang="en-US" sz="1800">
                          <a:latin typeface="標楷體" pitchFamily="65" charset="-120"/>
                          <a:ea typeface="標楷體" pitchFamily="65" charset="-120"/>
                        </a:rPr>
                        <a:t>　 </a:t>
                      </a:r>
                    </a:p>
                  </a:txBody>
                  <a:tcPr marL="16191" marR="16191" marT="16191" marB="161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l"/>
                      <a:r>
                        <a:rPr lang="zh-TW" altLang="en-US" sz="1800" u="none" strike="noStrike" dirty="0">
                          <a:latin typeface="標楷體" pitchFamily="65" charset="-120"/>
                          <a:ea typeface="標楷體" pitchFamily="65" charset="-120"/>
                        </a:rPr>
                        <a:t>片尾　浩</a:t>
                      </a:r>
                      <a:r>
                        <a:rPr lang="zh-TW" altLang="en-US" sz="1800" dirty="0">
                          <a:latin typeface="標楷體" pitchFamily="65" charset="-120"/>
                          <a:ea typeface="標楷體" pitchFamily="65" charset="-120"/>
                        </a:rPr>
                        <a:t> </a:t>
                      </a:r>
                    </a:p>
                  </a:txBody>
                  <a:tcPr marL="16191" marR="16191" marT="16191" marB="161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l"/>
                      <a:r>
                        <a:rPr lang="zh-TW" altLang="en-US" sz="1800" u="none" strike="noStrike" dirty="0">
                          <a:latin typeface="標楷體" pitchFamily="65" charset="-120"/>
                          <a:ea typeface="標楷體" pitchFamily="65" charset="-120"/>
                        </a:rPr>
                        <a:t>山﨑　健一</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宮</a:t>
                      </a:r>
                      <a:r>
                        <a:rPr lang="en-US" altLang="zh-TW" sz="1800" dirty="0">
                          <a:latin typeface="標楷體" pitchFamily="65" charset="-120"/>
                          <a:ea typeface="標楷體" pitchFamily="65" charset="-120"/>
                        </a:rPr>
                        <a:t>) </a:t>
                      </a:r>
                    </a:p>
                  </a:txBody>
                  <a:tcPr marL="16191" marR="16191" marT="16191" marB="161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r>
              <a:tr h="498690">
                <a:tc vMerge="1">
                  <a:txBody>
                    <a:bodyPr/>
                    <a:lstStyle/>
                    <a:p>
                      <a:endParaRPr lang="zh-TW" altLang="en-US"/>
                    </a:p>
                  </a:txBody>
                  <a:tcPr/>
                </a:tc>
                <a:tc>
                  <a:txBody>
                    <a:bodyPr/>
                    <a:lstStyle/>
                    <a:p>
                      <a:pPr algn="l"/>
                      <a:r>
                        <a:rPr lang="zh-TW" altLang="en-US" sz="1800">
                          <a:latin typeface="標楷體" pitchFamily="65" charset="-120"/>
                          <a:ea typeface="標楷體" pitchFamily="65" charset="-120"/>
                        </a:rPr>
                        <a:t>地球物性（客員）</a:t>
                      </a:r>
                    </a:p>
                  </a:txBody>
                  <a:tcPr marL="16191" marR="16191" marT="16191" marB="161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D9CC"/>
                    </a:solidFill>
                  </a:tcPr>
                </a:tc>
                <a:tc>
                  <a:txBody>
                    <a:bodyPr/>
                    <a:lstStyle/>
                    <a:p>
                      <a:pPr algn="l"/>
                      <a:r>
                        <a:rPr lang="zh-TW" altLang="en-US" sz="1800" u="none" strike="noStrike" dirty="0">
                          <a:latin typeface="標楷體" pitchFamily="65" charset="-120"/>
                          <a:ea typeface="標楷體" pitchFamily="65" charset="-120"/>
                        </a:rPr>
                        <a:t>木下　正高☆</a:t>
                      </a:r>
                      <a:r>
                        <a:rPr lang="zh-TW" altLang="en-US" sz="1800" dirty="0">
                          <a:latin typeface="標楷體" pitchFamily="65" charset="-120"/>
                          <a:ea typeface="標楷體" pitchFamily="65" charset="-120"/>
                        </a:rPr>
                        <a:t> </a:t>
                      </a:r>
                    </a:p>
                  </a:txBody>
                  <a:tcPr marL="16191" marR="16191" marT="16191" marB="161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l"/>
                      <a:r>
                        <a:rPr lang="zh-TW" altLang="en-US" sz="1800">
                          <a:latin typeface="標楷體" pitchFamily="65" charset="-120"/>
                          <a:ea typeface="標楷體" pitchFamily="65" charset="-120"/>
                        </a:rPr>
                        <a:t>　 </a:t>
                      </a:r>
                    </a:p>
                  </a:txBody>
                  <a:tcPr marL="16191" marR="16191" marT="16191" marB="161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l"/>
                      <a:r>
                        <a:rPr lang="zh-TW" altLang="en-US" sz="1800" dirty="0">
                          <a:latin typeface="標楷體" pitchFamily="65" charset="-120"/>
                          <a:ea typeface="標楷體" pitchFamily="65" charset="-120"/>
                        </a:rPr>
                        <a:t>　 </a:t>
                      </a:r>
                    </a:p>
                  </a:txBody>
                  <a:tcPr marL="16191" marR="16191" marT="16191" marB="161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467544" y="404664"/>
          <a:ext cx="7992889" cy="1540410"/>
        </p:xfrm>
        <a:graphic>
          <a:graphicData uri="http://schemas.openxmlformats.org/drawingml/2006/table">
            <a:tbl>
              <a:tblPr/>
              <a:tblGrid>
                <a:gridCol w="1584176"/>
                <a:gridCol w="3014810"/>
                <a:gridCol w="1131301"/>
                <a:gridCol w="1131301"/>
                <a:gridCol w="1131301"/>
              </a:tblGrid>
              <a:tr h="356076">
                <a:tc rowSpan="3">
                  <a:txBody>
                    <a:bodyPr/>
                    <a:lstStyle/>
                    <a:p>
                      <a:pPr algn="l"/>
                      <a:r>
                        <a:rPr lang="ja-JP" altLang="en-US" sz="1800" u="none" strike="noStrike" dirty="0">
                          <a:latin typeface="標楷體" pitchFamily="65" charset="-120"/>
                          <a:ea typeface="標楷體" pitchFamily="65" charset="-120"/>
                        </a:rPr>
                        <a:t>火山活動研究センター</a:t>
                      </a:r>
                      <a:endParaRPr lang="ja-JP" altLang="en-US" sz="1800" dirty="0">
                        <a:latin typeface="標楷體" pitchFamily="65" charset="-120"/>
                        <a:ea typeface="標楷體" pitchFamily="65" charset="-120"/>
                      </a:endParaRPr>
                    </a:p>
                  </a:txBody>
                  <a:tcPr marL="28135" marR="28135" marT="28135" marB="281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B38C"/>
                    </a:solidFill>
                  </a:tcPr>
                </a:tc>
                <a:tc rowSpan="3">
                  <a:txBody>
                    <a:bodyPr/>
                    <a:lstStyle/>
                    <a:p>
                      <a:pPr algn="l"/>
                      <a:r>
                        <a:rPr lang="zh-TW" altLang="en-US" sz="1800" dirty="0">
                          <a:latin typeface="標楷體" pitchFamily="65" charset="-120"/>
                          <a:ea typeface="標楷體" pitchFamily="65" charset="-120"/>
                        </a:rPr>
                        <a:t>火山噴火予知</a:t>
                      </a:r>
                    </a:p>
                  </a:txBody>
                  <a:tcPr marL="28135" marR="28135" marT="28135" marB="281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D9CC"/>
                    </a:solidFill>
                  </a:tcPr>
                </a:tc>
                <a:tc>
                  <a:txBody>
                    <a:bodyPr/>
                    <a:lstStyle/>
                    <a:p>
                      <a:pPr algn="l"/>
                      <a:r>
                        <a:rPr lang="zh-TW" altLang="en-US" sz="1800" dirty="0">
                          <a:latin typeface="標楷體" pitchFamily="65" charset="-120"/>
                          <a:ea typeface="標楷體" pitchFamily="65" charset="-120"/>
                        </a:rPr>
                        <a:t>◎</a:t>
                      </a:r>
                      <a:r>
                        <a:rPr lang="zh-TW" altLang="en-US" sz="1800" u="none" strike="noStrike" dirty="0">
                          <a:latin typeface="標楷體" pitchFamily="65" charset="-120"/>
                          <a:ea typeface="標楷體" pitchFamily="65" charset="-120"/>
                        </a:rPr>
                        <a:t>井口　正人</a:t>
                      </a:r>
                      <a:r>
                        <a:rPr lang="zh-TW" altLang="en-US" sz="1800" dirty="0">
                          <a:latin typeface="標楷體" pitchFamily="65" charset="-120"/>
                          <a:ea typeface="標楷體" pitchFamily="65" charset="-120"/>
                        </a:rPr>
                        <a:t> </a:t>
                      </a:r>
                    </a:p>
                  </a:txBody>
                  <a:tcPr marL="28135" marR="28135" marT="28135" marB="281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l"/>
                      <a:r>
                        <a:rPr lang="zh-TW" altLang="en-US" sz="1800" u="none" strike="noStrike" dirty="0">
                          <a:latin typeface="標楷體" pitchFamily="65" charset="-120"/>
                          <a:ea typeface="標楷體" pitchFamily="65" charset="-120"/>
                        </a:rPr>
                        <a:t>中道　治久</a:t>
                      </a:r>
                      <a:r>
                        <a:rPr lang="zh-TW" altLang="en-US" sz="1800" dirty="0">
                          <a:latin typeface="標楷體" pitchFamily="65" charset="-120"/>
                          <a:ea typeface="標楷體" pitchFamily="65" charset="-120"/>
                        </a:rPr>
                        <a:t> </a:t>
                      </a:r>
                    </a:p>
                  </a:txBody>
                  <a:tcPr marL="28135" marR="28135" marT="28135" marB="281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l"/>
                      <a:r>
                        <a:rPr lang="zh-TW" altLang="en-US" sz="1800" u="none" strike="noStrike" dirty="0">
                          <a:latin typeface="標楷體" pitchFamily="65" charset="-120"/>
                          <a:ea typeface="標楷體" pitchFamily="65" charset="-120"/>
                        </a:rPr>
                        <a:t>味喜　大介</a:t>
                      </a:r>
                      <a:r>
                        <a:rPr lang="zh-TW" altLang="en-US" sz="1800" dirty="0">
                          <a:latin typeface="標楷體" pitchFamily="65" charset="-120"/>
                          <a:ea typeface="標楷體" pitchFamily="65" charset="-120"/>
                        </a:rPr>
                        <a:t> </a:t>
                      </a:r>
                    </a:p>
                  </a:txBody>
                  <a:tcPr marL="28135" marR="28135" marT="28135" marB="281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r>
              <a:tr h="356076">
                <a:tc vMerge="1">
                  <a:txBody>
                    <a:bodyPr/>
                    <a:lstStyle/>
                    <a:p>
                      <a:endParaRPr lang="zh-TW" altLang="en-US"/>
                    </a:p>
                  </a:txBody>
                  <a:tcPr/>
                </a:tc>
                <a:tc vMerge="1">
                  <a:txBody>
                    <a:bodyPr/>
                    <a:lstStyle/>
                    <a:p>
                      <a:endParaRPr lang="zh-TW" altLang="en-US"/>
                    </a:p>
                  </a:txBody>
                  <a:tcPr/>
                </a:tc>
                <a:tc>
                  <a:txBody>
                    <a:bodyPr/>
                    <a:lstStyle/>
                    <a:p>
                      <a:pPr algn="l"/>
                      <a:r>
                        <a:rPr lang="zh-TW" altLang="en-US" sz="1800">
                          <a:latin typeface="標楷體" pitchFamily="65" charset="-120"/>
                          <a:ea typeface="標楷體" pitchFamily="65" charset="-120"/>
                        </a:rPr>
                        <a:t>　 </a:t>
                      </a:r>
                    </a:p>
                  </a:txBody>
                  <a:tcPr marL="28135" marR="28135" marT="28135" marB="281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l"/>
                      <a:r>
                        <a:rPr lang="zh-TW" altLang="en-US" sz="1800">
                          <a:latin typeface="標楷體" pitchFamily="65" charset="-120"/>
                          <a:ea typeface="標楷體" pitchFamily="65" charset="-120"/>
                        </a:rPr>
                        <a:t>　 </a:t>
                      </a:r>
                    </a:p>
                  </a:txBody>
                  <a:tcPr marL="28135" marR="28135" marT="28135" marB="281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l"/>
                      <a:r>
                        <a:rPr lang="zh-TW" altLang="en-US" sz="1800" u="none" strike="noStrike" dirty="0">
                          <a:latin typeface="標楷體" pitchFamily="65" charset="-120"/>
                          <a:ea typeface="標楷體" pitchFamily="65" charset="-120"/>
                        </a:rPr>
                        <a:t>山本　圭吾</a:t>
                      </a:r>
                      <a:r>
                        <a:rPr lang="zh-TW" altLang="en-US" sz="1800" dirty="0">
                          <a:latin typeface="標楷體" pitchFamily="65" charset="-120"/>
                          <a:ea typeface="標楷體" pitchFamily="65" charset="-120"/>
                        </a:rPr>
                        <a:t> </a:t>
                      </a:r>
                    </a:p>
                  </a:txBody>
                  <a:tcPr marL="28135" marR="28135" marT="28135" marB="281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r>
              <a:tr h="223952">
                <a:tc vMerge="1">
                  <a:txBody>
                    <a:bodyPr/>
                    <a:lstStyle/>
                    <a:p>
                      <a:endParaRPr lang="zh-TW" altLang="en-US"/>
                    </a:p>
                  </a:txBody>
                  <a:tcPr/>
                </a:tc>
                <a:tc vMerge="1">
                  <a:txBody>
                    <a:bodyPr/>
                    <a:lstStyle/>
                    <a:p>
                      <a:endParaRPr lang="zh-TW" altLang="en-US"/>
                    </a:p>
                  </a:txBody>
                  <a:tcPr/>
                </a:tc>
                <a:tc>
                  <a:txBody>
                    <a:bodyPr/>
                    <a:lstStyle/>
                    <a:p>
                      <a:pPr algn="l"/>
                      <a:r>
                        <a:rPr lang="zh-TW" altLang="en-US" sz="1800">
                          <a:latin typeface="標楷體" pitchFamily="65" charset="-120"/>
                          <a:ea typeface="標楷體" pitchFamily="65" charset="-120"/>
                        </a:rPr>
                        <a:t>　 </a:t>
                      </a:r>
                    </a:p>
                  </a:txBody>
                  <a:tcPr marL="28135" marR="28135" marT="28135" marB="281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l"/>
                      <a:r>
                        <a:rPr lang="zh-TW" altLang="en-US" sz="1800">
                          <a:latin typeface="標楷體" pitchFamily="65" charset="-120"/>
                          <a:ea typeface="標楷體" pitchFamily="65" charset="-120"/>
                        </a:rPr>
                        <a:t>　 </a:t>
                      </a:r>
                    </a:p>
                  </a:txBody>
                  <a:tcPr marL="28135" marR="28135" marT="28135" marB="281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l"/>
                      <a:r>
                        <a:rPr lang="zh-TW" altLang="en-US" sz="1800" u="none" strike="noStrike" dirty="0">
                          <a:latin typeface="標楷體" pitchFamily="65" charset="-120"/>
                          <a:ea typeface="標楷體" pitchFamily="65" charset="-120"/>
                        </a:rPr>
                        <a:t>為栗　健</a:t>
                      </a:r>
                      <a:r>
                        <a:rPr lang="zh-TW" altLang="en-US" sz="1800" dirty="0">
                          <a:latin typeface="標楷體" pitchFamily="65" charset="-120"/>
                          <a:ea typeface="標楷體" pitchFamily="65" charset="-120"/>
                        </a:rPr>
                        <a:t> </a:t>
                      </a:r>
                    </a:p>
                  </a:txBody>
                  <a:tcPr marL="28135" marR="28135" marT="28135" marB="281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r>
            </a:tbl>
          </a:graphicData>
        </a:graphic>
      </p:graphicFrame>
      <p:graphicFrame>
        <p:nvGraphicFramePr>
          <p:cNvPr id="5" name="表格 4"/>
          <p:cNvGraphicFramePr>
            <a:graphicFrameLocks noGrp="1"/>
          </p:cNvGraphicFramePr>
          <p:nvPr/>
        </p:nvGraphicFramePr>
        <p:xfrm>
          <a:off x="467544" y="2276872"/>
          <a:ext cx="7992888" cy="3723002"/>
        </p:xfrm>
        <a:graphic>
          <a:graphicData uri="http://schemas.openxmlformats.org/drawingml/2006/table">
            <a:tbl>
              <a:tblPr/>
              <a:tblGrid>
                <a:gridCol w="1606137"/>
                <a:gridCol w="2786351"/>
                <a:gridCol w="1368152"/>
                <a:gridCol w="1224136"/>
                <a:gridCol w="1008112"/>
              </a:tblGrid>
              <a:tr h="313537">
                <a:tc>
                  <a:txBody>
                    <a:bodyPr/>
                    <a:lstStyle/>
                    <a:p>
                      <a:pPr algn="l"/>
                      <a:r>
                        <a:rPr lang="ja-JP" altLang="en-US" sz="1800" dirty="0">
                          <a:latin typeface="標楷體" pitchFamily="65" charset="-120"/>
                          <a:ea typeface="標楷體" pitchFamily="65" charset="-120"/>
                        </a:rPr>
                        <a:t>地盤研究グループ</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gridSpan="4">
                  <a:txBody>
                    <a:bodyPr/>
                    <a:lstStyle/>
                    <a:p>
                      <a:pPr algn="l"/>
                      <a:r>
                        <a:rPr lang="ja-JP" altLang="en-US" sz="1800" dirty="0">
                          <a:latin typeface="標楷體" pitchFamily="65" charset="-120"/>
                          <a:ea typeface="標楷體" pitchFamily="65" charset="-120"/>
                        </a:rPr>
                        <a:t>（グループ長： </a:t>
                      </a:r>
                      <a:r>
                        <a:rPr lang="ja-JP" altLang="en-US" sz="1800" u="none" strike="noStrike" dirty="0">
                          <a:latin typeface="標楷體" pitchFamily="65" charset="-120"/>
                          <a:ea typeface="標楷體" pitchFamily="65" charset="-120"/>
                        </a:rPr>
                        <a:t>釜井　俊孝</a:t>
                      </a:r>
                      <a:r>
                        <a:rPr lang="ja-JP" altLang="en-US" sz="1800" dirty="0">
                          <a:latin typeface="標楷體" pitchFamily="65" charset="-120"/>
                          <a:ea typeface="標楷體" pitchFamily="65" charset="-12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zh-TW" altLang="en-US" sz="1600" dirty="0"/>
                    </a:p>
                  </a:txBody>
                  <a:tcPr marL="52256" marR="52256" marT="26128" marB="261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sz="1600" dirty="0"/>
                    </a:p>
                  </a:txBody>
                  <a:tcPr marL="52256" marR="52256" marT="26128" marB="261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sz="1600" dirty="0"/>
                    </a:p>
                  </a:txBody>
                  <a:tcPr marL="52256" marR="52256" marT="26128" marB="261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6197">
                <a:tc>
                  <a:txBody>
                    <a:bodyPr/>
                    <a:lstStyle/>
                    <a:p>
                      <a:pPr algn="l"/>
                      <a:r>
                        <a:rPr lang="ja-JP" altLang="en-US" sz="1800">
                          <a:solidFill>
                            <a:srgbClr val="FFFFFF"/>
                          </a:solidFill>
                          <a:latin typeface="標楷體" pitchFamily="65" charset="-120"/>
                          <a:ea typeface="標楷體" pitchFamily="65" charset="-120"/>
                        </a:rPr>
                        <a:t>部門・センター</a:t>
                      </a:r>
                      <a:endParaRPr lang="ja-JP" altLang="en-US" sz="1800">
                        <a:latin typeface="標楷體" pitchFamily="65" charset="-120"/>
                        <a:ea typeface="標楷體" pitchFamily="65" charset="-120"/>
                      </a:endParaRPr>
                    </a:p>
                  </a:txBody>
                  <a:tcPr marL="16330" marR="16330" marT="16330" marB="163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198C"/>
                    </a:solidFill>
                  </a:tcPr>
                </a:tc>
                <a:tc>
                  <a:txBody>
                    <a:bodyPr/>
                    <a:lstStyle/>
                    <a:p>
                      <a:pPr algn="l"/>
                      <a:r>
                        <a:rPr lang="zh-TW" altLang="en-US" sz="1800">
                          <a:solidFill>
                            <a:srgbClr val="FFFFFF"/>
                          </a:solidFill>
                          <a:latin typeface="標楷體" pitchFamily="65" charset="-120"/>
                          <a:ea typeface="標楷體" pitchFamily="65" charset="-120"/>
                        </a:rPr>
                        <a:t>分野・領域</a:t>
                      </a:r>
                      <a:endParaRPr lang="zh-TW" altLang="en-US" sz="1800">
                        <a:latin typeface="標楷體" pitchFamily="65" charset="-120"/>
                        <a:ea typeface="標楷體" pitchFamily="65" charset="-120"/>
                      </a:endParaRPr>
                    </a:p>
                  </a:txBody>
                  <a:tcPr marL="16330" marR="16330" marT="16330" marB="163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198C"/>
                    </a:solidFill>
                  </a:tcPr>
                </a:tc>
                <a:tc>
                  <a:txBody>
                    <a:bodyPr/>
                    <a:lstStyle/>
                    <a:p>
                      <a:pPr algn="l"/>
                      <a:r>
                        <a:rPr lang="zh-TW" altLang="en-US" sz="1800">
                          <a:solidFill>
                            <a:srgbClr val="FFFFFF"/>
                          </a:solidFill>
                          <a:latin typeface="標楷體" pitchFamily="65" charset="-120"/>
                          <a:ea typeface="標楷體" pitchFamily="65" charset="-120"/>
                        </a:rPr>
                        <a:t>教授</a:t>
                      </a:r>
                      <a:endParaRPr lang="zh-TW" altLang="en-US" sz="1800">
                        <a:latin typeface="標楷體" pitchFamily="65" charset="-120"/>
                        <a:ea typeface="標楷體" pitchFamily="65" charset="-120"/>
                      </a:endParaRPr>
                    </a:p>
                  </a:txBody>
                  <a:tcPr marL="16330" marR="16330" marT="16330" marB="163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198C"/>
                    </a:solidFill>
                  </a:tcPr>
                </a:tc>
                <a:tc>
                  <a:txBody>
                    <a:bodyPr/>
                    <a:lstStyle/>
                    <a:p>
                      <a:pPr algn="l"/>
                      <a:r>
                        <a:rPr lang="zh-TW" altLang="en-US" sz="1800">
                          <a:solidFill>
                            <a:srgbClr val="FFFFFF"/>
                          </a:solidFill>
                          <a:latin typeface="標楷體" pitchFamily="65" charset="-120"/>
                          <a:ea typeface="標楷體" pitchFamily="65" charset="-120"/>
                        </a:rPr>
                        <a:t>准教授</a:t>
                      </a:r>
                      <a:endParaRPr lang="zh-TW" altLang="en-US" sz="1800">
                        <a:latin typeface="標楷體" pitchFamily="65" charset="-120"/>
                        <a:ea typeface="標楷體" pitchFamily="65" charset="-120"/>
                      </a:endParaRPr>
                    </a:p>
                  </a:txBody>
                  <a:tcPr marL="16330" marR="16330" marT="16330" marB="163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198C"/>
                    </a:solidFill>
                  </a:tcPr>
                </a:tc>
                <a:tc>
                  <a:txBody>
                    <a:bodyPr/>
                    <a:lstStyle/>
                    <a:p>
                      <a:pPr algn="l"/>
                      <a:r>
                        <a:rPr lang="zh-TW" altLang="en-US" sz="1800">
                          <a:solidFill>
                            <a:srgbClr val="FFFFFF"/>
                          </a:solidFill>
                          <a:latin typeface="標楷體" pitchFamily="65" charset="-120"/>
                          <a:ea typeface="標楷體" pitchFamily="65" charset="-120"/>
                        </a:rPr>
                        <a:t>助教</a:t>
                      </a:r>
                      <a:endParaRPr lang="zh-TW" altLang="en-US" sz="1800">
                        <a:latin typeface="標楷體" pitchFamily="65" charset="-120"/>
                        <a:ea typeface="標楷體" pitchFamily="65" charset="-120"/>
                      </a:endParaRPr>
                    </a:p>
                  </a:txBody>
                  <a:tcPr marL="16330" marR="16330" marT="16330" marB="163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198C"/>
                    </a:solidFill>
                  </a:tcPr>
                </a:tc>
              </a:tr>
              <a:tr h="502965">
                <a:tc rowSpan="3">
                  <a:txBody>
                    <a:bodyPr/>
                    <a:lstStyle/>
                    <a:p>
                      <a:pPr algn="l"/>
                      <a:r>
                        <a:rPr lang="zh-TW" altLang="en-US" sz="1800" u="none" strike="noStrike" dirty="0">
                          <a:latin typeface="標楷體" pitchFamily="65" charset="-120"/>
                          <a:ea typeface="標楷體" pitchFamily="65" charset="-120"/>
                        </a:rPr>
                        <a:t>地盤災害研究部門</a:t>
                      </a:r>
                      <a:endParaRPr lang="zh-TW" altLang="en-US" sz="1800" dirty="0">
                        <a:latin typeface="標楷體" pitchFamily="65" charset="-120"/>
                        <a:ea typeface="標楷體" pitchFamily="65" charset="-120"/>
                      </a:endParaRPr>
                    </a:p>
                  </a:txBody>
                  <a:tcPr marL="16330" marR="16330" marT="16330" marB="163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B3"/>
                    </a:solidFill>
                  </a:tcPr>
                </a:tc>
                <a:tc>
                  <a:txBody>
                    <a:bodyPr/>
                    <a:lstStyle/>
                    <a:p>
                      <a:pPr algn="l"/>
                      <a:r>
                        <a:rPr lang="zh-TW" altLang="en-US" sz="1800">
                          <a:latin typeface="標楷體" pitchFamily="65" charset="-120"/>
                          <a:ea typeface="標楷體" pitchFamily="65" charset="-120"/>
                        </a:rPr>
                        <a:t>地盤防災解析</a:t>
                      </a:r>
                    </a:p>
                  </a:txBody>
                  <a:tcPr marL="16330" marR="16330" marT="16330" marB="163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D9"/>
                    </a:solidFill>
                  </a:tcPr>
                </a:tc>
                <a:tc>
                  <a:txBody>
                    <a:bodyPr/>
                    <a:lstStyle/>
                    <a:p>
                      <a:pPr algn="l"/>
                      <a:r>
                        <a:rPr lang="zh-TW" altLang="en-US" sz="1800" dirty="0">
                          <a:latin typeface="標楷體" pitchFamily="65" charset="-120"/>
                          <a:ea typeface="標楷體" pitchFamily="65" charset="-120"/>
                        </a:rPr>
                        <a:t>◎</a:t>
                      </a:r>
                      <a:r>
                        <a:rPr lang="zh-TW" altLang="en-US" sz="1800" u="none" strike="noStrike" dirty="0">
                          <a:latin typeface="標楷體" pitchFamily="65" charset="-120"/>
                          <a:ea typeface="標楷體" pitchFamily="65" charset="-120"/>
                        </a:rPr>
                        <a:t>井合　進</a:t>
                      </a:r>
                      <a:r>
                        <a:rPr lang="zh-TW" altLang="en-US" sz="1800" dirty="0">
                          <a:latin typeface="標楷體" pitchFamily="65" charset="-120"/>
                          <a:ea typeface="標楷體" pitchFamily="65" charset="-120"/>
                        </a:rPr>
                        <a:t> </a:t>
                      </a:r>
                    </a:p>
                  </a:txBody>
                  <a:tcPr marL="16330" marR="16330" marT="16330" marB="163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l"/>
                      <a:r>
                        <a:rPr lang="zh-TW" altLang="en-US" sz="1800" u="none" strike="noStrike" dirty="0">
                          <a:latin typeface="標楷體" pitchFamily="65" charset="-120"/>
                          <a:ea typeface="標楷體" pitchFamily="65" charset="-120"/>
                        </a:rPr>
                        <a:t>飛田　哲男</a:t>
                      </a:r>
                      <a:r>
                        <a:rPr lang="zh-TW" altLang="en-US" sz="1800" dirty="0">
                          <a:latin typeface="標楷體" pitchFamily="65" charset="-120"/>
                          <a:ea typeface="標楷體" pitchFamily="65" charset="-120"/>
                        </a:rPr>
                        <a:t> </a:t>
                      </a:r>
                    </a:p>
                  </a:txBody>
                  <a:tcPr marL="16330" marR="16330" marT="16330" marB="163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l"/>
                      <a:r>
                        <a:rPr lang="zh-TW" altLang="en-US" sz="1800">
                          <a:latin typeface="標楷體" pitchFamily="65" charset="-120"/>
                          <a:ea typeface="標楷體" pitchFamily="65" charset="-120"/>
                        </a:rPr>
                        <a:t>　 </a:t>
                      </a:r>
                    </a:p>
                  </a:txBody>
                  <a:tcPr marL="16330" marR="16330" marT="16330" marB="163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r>
              <a:tr h="502965">
                <a:tc vMerge="1">
                  <a:txBody>
                    <a:bodyPr/>
                    <a:lstStyle/>
                    <a:p>
                      <a:endParaRPr lang="zh-TW" altLang="en-US"/>
                    </a:p>
                  </a:txBody>
                  <a:tcPr/>
                </a:tc>
                <a:tc>
                  <a:txBody>
                    <a:bodyPr/>
                    <a:lstStyle/>
                    <a:p>
                      <a:pPr algn="l"/>
                      <a:r>
                        <a:rPr lang="zh-TW" altLang="en-US" sz="1800">
                          <a:latin typeface="標楷體" pitchFamily="65" charset="-120"/>
                          <a:ea typeface="標楷體" pitchFamily="65" charset="-120"/>
                        </a:rPr>
                        <a:t>山地災害環境</a:t>
                      </a:r>
                    </a:p>
                  </a:txBody>
                  <a:tcPr marL="16330" marR="16330" marT="16330" marB="163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D9"/>
                    </a:solidFill>
                  </a:tcPr>
                </a:tc>
                <a:tc>
                  <a:txBody>
                    <a:bodyPr/>
                    <a:lstStyle/>
                    <a:p>
                      <a:pPr algn="l"/>
                      <a:r>
                        <a:rPr lang="zh-TW" altLang="en-US" sz="1800" u="none" strike="noStrike" dirty="0">
                          <a:latin typeface="標楷體" pitchFamily="65" charset="-120"/>
                          <a:ea typeface="標楷體" pitchFamily="65" charset="-120"/>
                        </a:rPr>
                        <a:t>千木良　雅弘</a:t>
                      </a:r>
                      <a:r>
                        <a:rPr lang="zh-TW" altLang="en-US" sz="1800" dirty="0">
                          <a:latin typeface="標楷體" pitchFamily="65" charset="-120"/>
                          <a:ea typeface="標楷體" pitchFamily="65" charset="-120"/>
                        </a:rPr>
                        <a:t> </a:t>
                      </a:r>
                    </a:p>
                  </a:txBody>
                  <a:tcPr marL="16330" marR="16330" marT="16330" marB="163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l"/>
                      <a:r>
                        <a:rPr lang="zh-TW" altLang="en-US" sz="1800" u="none" strike="noStrike" dirty="0">
                          <a:latin typeface="標楷體" pitchFamily="65" charset="-120"/>
                          <a:ea typeface="標楷體" pitchFamily="65" charset="-120"/>
                        </a:rPr>
                        <a:t>松四　雄騎</a:t>
                      </a:r>
                      <a:r>
                        <a:rPr lang="zh-TW" altLang="en-US" sz="1800" dirty="0">
                          <a:latin typeface="標楷體" pitchFamily="65" charset="-120"/>
                          <a:ea typeface="標楷體" pitchFamily="65" charset="-120"/>
                        </a:rPr>
                        <a:t> </a:t>
                      </a:r>
                    </a:p>
                  </a:txBody>
                  <a:tcPr marL="16330" marR="16330" marT="16330" marB="163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l"/>
                      <a:r>
                        <a:rPr lang="zh-TW" altLang="en-US" sz="1800" u="none" strike="noStrike" dirty="0">
                          <a:latin typeface="標楷體" pitchFamily="65" charset="-120"/>
                          <a:ea typeface="標楷體" pitchFamily="65" charset="-120"/>
                        </a:rPr>
                        <a:t>齊藤　隆志</a:t>
                      </a:r>
                      <a:r>
                        <a:rPr lang="zh-TW" altLang="en-US" sz="1800" dirty="0">
                          <a:latin typeface="標楷體" pitchFamily="65" charset="-120"/>
                          <a:ea typeface="標楷體" pitchFamily="65" charset="-120"/>
                        </a:rPr>
                        <a:t> </a:t>
                      </a:r>
                    </a:p>
                  </a:txBody>
                  <a:tcPr marL="16330" marR="16330" marT="16330" marB="163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r>
              <a:tr h="346197">
                <a:tc vMerge="1">
                  <a:txBody>
                    <a:bodyPr/>
                    <a:lstStyle/>
                    <a:p>
                      <a:endParaRPr lang="zh-TW" altLang="en-US"/>
                    </a:p>
                  </a:txBody>
                  <a:tcPr/>
                </a:tc>
                <a:tc>
                  <a:txBody>
                    <a:bodyPr/>
                    <a:lstStyle/>
                    <a:p>
                      <a:pPr algn="l"/>
                      <a:r>
                        <a:rPr lang="zh-TW" altLang="en-US" sz="1800">
                          <a:latin typeface="標楷體" pitchFamily="65" charset="-120"/>
                          <a:ea typeface="標楷體" pitchFamily="65" charset="-120"/>
                        </a:rPr>
                        <a:t>傾斜地保全 </a:t>
                      </a:r>
                    </a:p>
                  </a:txBody>
                  <a:tcPr marL="16330" marR="16330" marT="16330" marB="163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D9"/>
                    </a:solidFill>
                  </a:tcPr>
                </a:tc>
                <a:tc>
                  <a:txBody>
                    <a:bodyPr/>
                    <a:lstStyle/>
                    <a:p>
                      <a:pPr algn="l"/>
                      <a:r>
                        <a:rPr lang="zh-TW" altLang="en-US" sz="1800" u="none" strike="noStrike" dirty="0">
                          <a:latin typeface="標楷體" pitchFamily="65" charset="-120"/>
                          <a:ea typeface="標楷體" pitchFamily="65" charset="-120"/>
                        </a:rPr>
                        <a:t>松浦　純生</a:t>
                      </a:r>
                      <a:r>
                        <a:rPr lang="zh-TW" altLang="en-US" sz="1800" dirty="0">
                          <a:latin typeface="標楷體" pitchFamily="65" charset="-120"/>
                          <a:ea typeface="標楷體" pitchFamily="65" charset="-120"/>
                        </a:rPr>
                        <a:t> </a:t>
                      </a:r>
                    </a:p>
                  </a:txBody>
                  <a:tcPr marL="16330" marR="16330" marT="16330" marB="163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l"/>
                      <a:r>
                        <a:rPr lang="zh-TW" altLang="en-US" sz="1800" u="none" strike="noStrike" dirty="0">
                          <a:latin typeface="標楷體" pitchFamily="65" charset="-120"/>
                          <a:ea typeface="標楷體" pitchFamily="65" charset="-120"/>
                        </a:rPr>
                        <a:t>寺嶋　智巳</a:t>
                      </a:r>
                      <a:r>
                        <a:rPr lang="zh-TW" altLang="en-US" sz="1800" dirty="0">
                          <a:latin typeface="標楷體" pitchFamily="65" charset="-120"/>
                          <a:ea typeface="標楷體" pitchFamily="65" charset="-120"/>
                        </a:rPr>
                        <a:t> </a:t>
                      </a:r>
                    </a:p>
                  </a:txBody>
                  <a:tcPr marL="16330" marR="16330" marT="16330" marB="163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l"/>
                      <a:r>
                        <a:rPr lang="zh-TW" altLang="en-US" sz="1800">
                          <a:latin typeface="標楷體" pitchFamily="65" charset="-120"/>
                          <a:ea typeface="標楷體" pitchFamily="65" charset="-120"/>
                        </a:rPr>
                        <a:t>　 </a:t>
                      </a:r>
                    </a:p>
                  </a:txBody>
                  <a:tcPr marL="16330" marR="16330" marT="16330" marB="163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r>
              <a:tr h="502965">
                <a:tc rowSpan="2">
                  <a:txBody>
                    <a:bodyPr/>
                    <a:lstStyle/>
                    <a:p>
                      <a:pPr algn="l"/>
                      <a:r>
                        <a:rPr lang="ja-JP" altLang="en-US" sz="1800" u="none" strike="noStrike" dirty="0">
                          <a:latin typeface="標楷體" pitchFamily="65" charset="-120"/>
                          <a:ea typeface="標楷體" pitchFamily="65" charset="-120"/>
                        </a:rPr>
                        <a:t>斜面災害研究センター</a:t>
                      </a:r>
                      <a:endParaRPr lang="ja-JP" altLang="en-US" sz="1800" dirty="0">
                        <a:latin typeface="標楷體" pitchFamily="65" charset="-120"/>
                        <a:ea typeface="標楷體" pitchFamily="65" charset="-120"/>
                      </a:endParaRPr>
                    </a:p>
                  </a:txBody>
                  <a:tcPr marL="16330" marR="16330" marT="16330" marB="163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B3"/>
                    </a:solidFill>
                  </a:tcPr>
                </a:tc>
                <a:tc>
                  <a:txBody>
                    <a:bodyPr/>
                    <a:lstStyle/>
                    <a:p>
                      <a:pPr algn="l"/>
                      <a:r>
                        <a:rPr lang="ja-JP" altLang="en-US" sz="1800">
                          <a:latin typeface="標楷體" pitchFamily="65" charset="-120"/>
                          <a:ea typeface="標楷體" pitchFamily="65" charset="-120"/>
                        </a:rPr>
                        <a:t>地すべりダイナミクス</a:t>
                      </a:r>
                    </a:p>
                  </a:txBody>
                  <a:tcPr marL="16330" marR="16330" marT="16330" marB="163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D9"/>
                    </a:solidFill>
                  </a:tcPr>
                </a:tc>
                <a:tc>
                  <a:txBody>
                    <a:bodyPr/>
                    <a:lstStyle/>
                    <a:p>
                      <a:pPr algn="l"/>
                      <a:r>
                        <a:rPr lang="zh-TW" altLang="en-US" sz="1800" dirty="0">
                          <a:latin typeface="標楷體" pitchFamily="65" charset="-120"/>
                          <a:ea typeface="標楷體" pitchFamily="65" charset="-120"/>
                        </a:rPr>
                        <a:t>◎</a:t>
                      </a:r>
                      <a:r>
                        <a:rPr lang="zh-TW" altLang="en-US" sz="1800" u="none" strike="noStrike" dirty="0">
                          <a:latin typeface="標楷體" pitchFamily="65" charset="-120"/>
                          <a:ea typeface="標楷體" pitchFamily="65" charset="-120"/>
                        </a:rPr>
                        <a:t>釜井　俊孝</a:t>
                      </a:r>
                      <a:r>
                        <a:rPr lang="zh-TW" altLang="en-US" sz="1800" dirty="0">
                          <a:latin typeface="標楷體" pitchFamily="65" charset="-120"/>
                          <a:ea typeface="標楷體" pitchFamily="65" charset="-120"/>
                        </a:rPr>
                        <a:t> </a:t>
                      </a:r>
                    </a:p>
                  </a:txBody>
                  <a:tcPr marL="16330" marR="16330" marT="16330" marB="163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l"/>
                      <a:r>
                        <a:rPr lang="zh-TW" altLang="en-US" sz="1800" u="none" strike="noStrike" dirty="0">
                          <a:latin typeface="標楷體" pitchFamily="65" charset="-120"/>
                          <a:ea typeface="標楷體" pitchFamily="65" charset="-120"/>
                        </a:rPr>
                        <a:t>福岡　浩</a:t>
                      </a:r>
                      <a:r>
                        <a:rPr lang="zh-TW" altLang="en-US" sz="1800" dirty="0">
                          <a:latin typeface="標楷體" pitchFamily="65" charset="-120"/>
                          <a:ea typeface="標楷體" pitchFamily="65" charset="-120"/>
                        </a:rPr>
                        <a:t> </a:t>
                      </a:r>
                    </a:p>
                  </a:txBody>
                  <a:tcPr marL="16330" marR="16330" marT="16330" marB="163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l"/>
                      <a:r>
                        <a:rPr lang="zh-TW" altLang="en-US" sz="1800" u="none" strike="noStrike" dirty="0">
                          <a:latin typeface="標楷體" pitchFamily="65" charset="-120"/>
                          <a:ea typeface="標楷體" pitchFamily="65" charset="-120"/>
                        </a:rPr>
                        <a:t>土井　一生</a:t>
                      </a:r>
                      <a:r>
                        <a:rPr lang="zh-TW" altLang="en-US" sz="1800" dirty="0">
                          <a:latin typeface="標楷體" pitchFamily="65" charset="-120"/>
                          <a:ea typeface="標楷體" pitchFamily="65" charset="-120"/>
                        </a:rPr>
                        <a:t> </a:t>
                      </a:r>
                    </a:p>
                  </a:txBody>
                  <a:tcPr marL="16330" marR="16330" marT="16330" marB="163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r>
              <a:tr h="502965">
                <a:tc vMerge="1">
                  <a:txBody>
                    <a:bodyPr/>
                    <a:lstStyle/>
                    <a:p>
                      <a:endParaRPr lang="zh-TW" altLang="en-US"/>
                    </a:p>
                  </a:txBody>
                  <a:tcPr/>
                </a:tc>
                <a:tc>
                  <a:txBody>
                    <a:bodyPr/>
                    <a:lstStyle/>
                    <a:p>
                      <a:pPr algn="l"/>
                      <a:r>
                        <a:rPr lang="ja-JP" altLang="en-US" sz="1800">
                          <a:latin typeface="標楷體" pitchFamily="65" charset="-120"/>
                          <a:ea typeface="標楷體" pitchFamily="65" charset="-120"/>
                        </a:rPr>
                        <a:t>地すべり計測</a:t>
                      </a:r>
                    </a:p>
                  </a:txBody>
                  <a:tcPr marL="16330" marR="16330" marT="16330" marB="163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D9"/>
                    </a:solidFill>
                  </a:tcPr>
                </a:tc>
                <a:tc>
                  <a:txBody>
                    <a:bodyPr/>
                    <a:lstStyle/>
                    <a:p>
                      <a:pPr algn="l"/>
                      <a:r>
                        <a:rPr lang="zh-TW" altLang="en-US" sz="1800">
                          <a:latin typeface="標楷體" pitchFamily="65" charset="-120"/>
                          <a:ea typeface="標楷體" pitchFamily="65" charset="-120"/>
                        </a:rPr>
                        <a:t>　 </a:t>
                      </a:r>
                    </a:p>
                  </a:txBody>
                  <a:tcPr marL="16330" marR="16330" marT="16330" marB="163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l"/>
                      <a:r>
                        <a:rPr lang="zh-TW" altLang="en-US" sz="1800" u="none" strike="noStrike" dirty="0">
                          <a:latin typeface="標楷體" pitchFamily="65" charset="-120"/>
                          <a:ea typeface="標楷體" pitchFamily="65" charset="-120"/>
                        </a:rPr>
                        <a:t>末峯　章</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徳地</a:t>
                      </a:r>
                      <a:r>
                        <a:rPr lang="en-US" altLang="zh-TW" sz="1800" dirty="0">
                          <a:latin typeface="標楷體" pitchFamily="65" charset="-120"/>
                          <a:ea typeface="標楷體" pitchFamily="65" charset="-120"/>
                        </a:rPr>
                        <a:t>) </a:t>
                      </a:r>
                    </a:p>
                  </a:txBody>
                  <a:tcPr marL="16330" marR="16330" marT="16330" marB="163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l"/>
                      <a:r>
                        <a:rPr lang="zh-TW" altLang="en-US" sz="1800" u="none" strike="noStrike" dirty="0">
                          <a:latin typeface="標楷體" pitchFamily="65" charset="-120"/>
                          <a:ea typeface="標楷體" pitchFamily="65" charset="-120"/>
                        </a:rPr>
                        <a:t>王　功輝</a:t>
                      </a:r>
                      <a:r>
                        <a:rPr lang="zh-TW" altLang="en-US" sz="1800" dirty="0">
                          <a:latin typeface="標楷體" pitchFamily="65" charset="-120"/>
                          <a:ea typeface="標楷體" pitchFamily="65" charset="-120"/>
                        </a:rPr>
                        <a:t> </a:t>
                      </a:r>
                    </a:p>
                  </a:txBody>
                  <a:tcPr marL="16330" marR="16330" marT="16330" marB="163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683568" y="764704"/>
          <a:ext cx="7776864" cy="4788730"/>
        </p:xfrm>
        <a:graphic>
          <a:graphicData uri="http://schemas.openxmlformats.org/drawingml/2006/table">
            <a:tbl>
              <a:tblPr/>
              <a:tblGrid>
                <a:gridCol w="1430808"/>
                <a:gridCol w="1430808"/>
                <a:gridCol w="2348128"/>
                <a:gridCol w="1792800"/>
                <a:gridCol w="774320"/>
              </a:tblGrid>
              <a:tr h="289648">
                <a:tc gridSpan="2">
                  <a:txBody>
                    <a:bodyPr/>
                    <a:lstStyle/>
                    <a:p>
                      <a:pPr algn="l"/>
                      <a:r>
                        <a:rPr lang="ja-JP" altLang="en-US" sz="1800" dirty="0">
                          <a:latin typeface="標楷體" pitchFamily="65" charset="-120"/>
                          <a:ea typeface="標楷體" pitchFamily="65" charset="-120"/>
                        </a:rPr>
                        <a:t>大気・水研究グループ</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pPr algn="l"/>
                      <a:endParaRPr lang="ja-JP" altLang="en-US" sz="1600" dirty="0">
                        <a:latin typeface="標楷體" pitchFamily="65" charset="-120"/>
                        <a:ea typeface="標楷體" pitchFamily="65"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gridSpan="3">
                  <a:txBody>
                    <a:bodyPr/>
                    <a:lstStyle/>
                    <a:p>
                      <a:pPr algn="l"/>
                      <a:r>
                        <a:rPr lang="ja-JP" altLang="en-US" sz="1800" dirty="0">
                          <a:latin typeface="標楷體" pitchFamily="65" charset="-120"/>
                          <a:ea typeface="標楷體" pitchFamily="65" charset="-120"/>
                        </a:rPr>
                        <a:t>（グループ長： </a:t>
                      </a:r>
                      <a:r>
                        <a:rPr lang="ja-JP" altLang="en-US" sz="1800" u="none" strike="noStrike" dirty="0">
                          <a:latin typeface="標楷體" pitchFamily="65" charset="-120"/>
                          <a:ea typeface="標楷體" pitchFamily="65" charset="-120"/>
                          <a:hlinkClick r:id="rId2"/>
                        </a:rPr>
                        <a:t>向川　均</a:t>
                      </a:r>
                      <a:r>
                        <a:rPr lang="en-US" altLang="ja-JP" sz="1800" dirty="0">
                          <a:latin typeface="標楷體" pitchFamily="65" charset="-120"/>
                          <a:ea typeface="標楷體" pitchFamily="65" charset="-12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zh-TW" altLang="en-US" sz="1600" dirty="0">
                        <a:latin typeface="標楷體" pitchFamily="65" charset="-120"/>
                        <a:ea typeface="標楷體" pitchFamily="65" charset="-120"/>
                      </a:endParaRPr>
                    </a:p>
                  </a:txBody>
                  <a:tcPr marL="42601" marR="42601" marT="21301" marB="213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sz="1600" dirty="0">
                        <a:latin typeface="標楷體" pitchFamily="65" charset="-120"/>
                        <a:ea typeface="標楷體" pitchFamily="65" charset="-120"/>
                      </a:endParaRPr>
                    </a:p>
                  </a:txBody>
                  <a:tcPr marL="42601" marR="42601" marT="21301" marB="213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9820">
                <a:tc>
                  <a:txBody>
                    <a:bodyPr/>
                    <a:lstStyle/>
                    <a:p>
                      <a:pPr algn="l"/>
                      <a:r>
                        <a:rPr lang="ja-JP" altLang="en-US" sz="1800">
                          <a:solidFill>
                            <a:srgbClr val="FFFFFF"/>
                          </a:solidFill>
                          <a:latin typeface="標楷體" pitchFamily="65" charset="-120"/>
                          <a:ea typeface="標楷體" pitchFamily="65" charset="-120"/>
                        </a:rPr>
                        <a:t>部門・センター</a:t>
                      </a:r>
                      <a:endParaRPr lang="ja-JP" altLang="en-US" sz="1800">
                        <a:latin typeface="標楷體" pitchFamily="65" charset="-120"/>
                        <a:ea typeface="標楷體" pitchFamily="65" charset="-120"/>
                      </a:endParaRPr>
                    </a:p>
                  </a:txBody>
                  <a:tcPr marL="13313" marR="13313" marT="13313" marB="133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198C"/>
                    </a:solidFill>
                  </a:tcPr>
                </a:tc>
                <a:tc>
                  <a:txBody>
                    <a:bodyPr/>
                    <a:lstStyle/>
                    <a:p>
                      <a:pPr algn="l"/>
                      <a:r>
                        <a:rPr lang="zh-TW" altLang="en-US" sz="1800">
                          <a:solidFill>
                            <a:srgbClr val="FFFFFF"/>
                          </a:solidFill>
                          <a:latin typeface="標楷體" pitchFamily="65" charset="-120"/>
                          <a:ea typeface="標楷體" pitchFamily="65" charset="-120"/>
                        </a:rPr>
                        <a:t>分野・領域</a:t>
                      </a:r>
                      <a:endParaRPr lang="zh-TW" altLang="en-US" sz="1800">
                        <a:latin typeface="標楷體" pitchFamily="65" charset="-120"/>
                        <a:ea typeface="標楷體" pitchFamily="65" charset="-120"/>
                      </a:endParaRPr>
                    </a:p>
                  </a:txBody>
                  <a:tcPr marL="13313" marR="13313" marT="13313" marB="133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198C"/>
                    </a:solidFill>
                  </a:tcPr>
                </a:tc>
                <a:tc>
                  <a:txBody>
                    <a:bodyPr/>
                    <a:lstStyle/>
                    <a:p>
                      <a:pPr algn="l"/>
                      <a:r>
                        <a:rPr lang="zh-TW" altLang="en-US" sz="1800">
                          <a:solidFill>
                            <a:srgbClr val="FFFFFF"/>
                          </a:solidFill>
                          <a:latin typeface="標楷體" pitchFamily="65" charset="-120"/>
                          <a:ea typeface="標楷體" pitchFamily="65" charset="-120"/>
                        </a:rPr>
                        <a:t>教授</a:t>
                      </a:r>
                      <a:endParaRPr lang="zh-TW" altLang="en-US" sz="1800">
                        <a:latin typeface="標楷體" pitchFamily="65" charset="-120"/>
                        <a:ea typeface="標楷體" pitchFamily="65" charset="-120"/>
                      </a:endParaRPr>
                    </a:p>
                  </a:txBody>
                  <a:tcPr marL="13313" marR="13313" marT="13313" marB="133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198C"/>
                    </a:solidFill>
                  </a:tcPr>
                </a:tc>
                <a:tc>
                  <a:txBody>
                    <a:bodyPr/>
                    <a:lstStyle/>
                    <a:p>
                      <a:pPr algn="l"/>
                      <a:r>
                        <a:rPr lang="zh-TW" altLang="en-US" sz="1800">
                          <a:solidFill>
                            <a:srgbClr val="FFFFFF"/>
                          </a:solidFill>
                          <a:latin typeface="標楷體" pitchFamily="65" charset="-120"/>
                          <a:ea typeface="標楷體" pitchFamily="65" charset="-120"/>
                        </a:rPr>
                        <a:t>准教授</a:t>
                      </a:r>
                      <a:endParaRPr lang="zh-TW" altLang="en-US" sz="1800">
                        <a:latin typeface="標楷體" pitchFamily="65" charset="-120"/>
                        <a:ea typeface="標楷體" pitchFamily="65" charset="-120"/>
                      </a:endParaRPr>
                    </a:p>
                  </a:txBody>
                  <a:tcPr marL="13313" marR="13313" marT="13313" marB="133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198C"/>
                    </a:solidFill>
                  </a:tcPr>
                </a:tc>
                <a:tc>
                  <a:txBody>
                    <a:bodyPr/>
                    <a:lstStyle/>
                    <a:p>
                      <a:pPr algn="l"/>
                      <a:r>
                        <a:rPr lang="zh-TW" altLang="en-US" sz="1800">
                          <a:solidFill>
                            <a:srgbClr val="FFFFFF"/>
                          </a:solidFill>
                          <a:latin typeface="標楷體" pitchFamily="65" charset="-120"/>
                          <a:ea typeface="標楷體" pitchFamily="65" charset="-120"/>
                        </a:rPr>
                        <a:t>助教</a:t>
                      </a:r>
                      <a:endParaRPr lang="zh-TW" altLang="en-US" sz="1800">
                        <a:latin typeface="標楷體" pitchFamily="65" charset="-120"/>
                        <a:ea typeface="標楷體" pitchFamily="65" charset="-120"/>
                      </a:endParaRPr>
                    </a:p>
                  </a:txBody>
                  <a:tcPr marL="13313" marR="13313" marT="13313" marB="133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198C"/>
                    </a:solidFill>
                  </a:tcPr>
                </a:tc>
              </a:tr>
              <a:tr h="319820">
                <a:tc rowSpan="5">
                  <a:txBody>
                    <a:bodyPr/>
                    <a:lstStyle/>
                    <a:p>
                      <a:pPr algn="l"/>
                      <a:r>
                        <a:rPr lang="ja-JP" altLang="en-US" sz="1800" u="none" strike="noStrike" dirty="0">
                          <a:latin typeface="標楷體" pitchFamily="65" charset="-120"/>
                          <a:ea typeface="標楷體" pitchFamily="65" charset="-120"/>
                        </a:rPr>
                        <a:t>気象・水象災害研究部門</a:t>
                      </a:r>
                      <a:endParaRPr lang="ja-JP" altLang="en-US" sz="1800" dirty="0">
                        <a:latin typeface="標楷體" pitchFamily="65" charset="-120"/>
                        <a:ea typeface="標楷體" pitchFamily="65" charset="-120"/>
                      </a:endParaRPr>
                    </a:p>
                  </a:txBody>
                  <a:tcPr marL="13313" marR="13313" marT="13313" marB="133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E6F3"/>
                    </a:solidFill>
                  </a:tcPr>
                </a:tc>
                <a:tc>
                  <a:txBody>
                    <a:bodyPr/>
                    <a:lstStyle/>
                    <a:p>
                      <a:pPr algn="l"/>
                      <a:r>
                        <a:rPr lang="zh-TW" altLang="en-US" sz="1800">
                          <a:latin typeface="標楷體" pitchFamily="65" charset="-120"/>
                          <a:ea typeface="標楷體" pitchFamily="65" charset="-120"/>
                        </a:rPr>
                        <a:t>災害気候</a:t>
                      </a:r>
                    </a:p>
                  </a:txBody>
                  <a:tcPr marL="13313" marR="13313" marT="13313" marB="133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3FF"/>
                    </a:solidFill>
                  </a:tcPr>
                </a:tc>
                <a:tc>
                  <a:txBody>
                    <a:bodyPr/>
                    <a:lstStyle/>
                    <a:p>
                      <a:pPr algn="l"/>
                      <a:r>
                        <a:rPr lang="zh-TW" altLang="en-US" sz="1800" u="none" strike="noStrike" dirty="0">
                          <a:latin typeface="標楷體" pitchFamily="65" charset="-120"/>
                          <a:ea typeface="標楷體" pitchFamily="65" charset="-120"/>
                        </a:rPr>
                        <a:t>◎向川　均</a:t>
                      </a:r>
                      <a:r>
                        <a:rPr lang="zh-TW" altLang="en-US" sz="1800" dirty="0">
                          <a:latin typeface="標楷體" pitchFamily="65" charset="-120"/>
                          <a:ea typeface="標楷體" pitchFamily="65" charset="-120"/>
                        </a:rPr>
                        <a:t> </a:t>
                      </a:r>
                    </a:p>
                  </a:txBody>
                  <a:tcPr marL="13313" marR="13313" marT="13313" marB="133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l"/>
                      <a:r>
                        <a:rPr lang="zh-TW" altLang="en-US" sz="1800" u="none" strike="noStrike" dirty="0">
                          <a:latin typeface="標楷體" pitchFamily="65" charset="-120"/>
                          <a:ea typeface="標楷體" pitchFamily="65" charset="-120"/>
                        </a:rPr>
                        <a:t>榎本　剛</a:t>
                      </a:r>
                      <a:r>
                        <a:rPr lang="zh-TW" altLang="en-US" sz="1800" dirty="0">
                          <a:latin typeface="標楷體" pitchFamily="65" charset="-120"/>
                          <a:ea typeface="標楷體" pitchFamily="65" charset="-120"/>
                        </a:rPr>
                        <a:t> </a:t>
                      </a:r>
                    </a:p>
                  </a:txBody>
                  <a:tcPr marL="13313" marR="13313" marT="13313" marB="133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l"/>
                      <a:r>
                        <a:rPr lang="zh-TW" altLang="en-US" sz="1800" u="none" strike="noStrike" dirty="0">
                          <a:latin typeface="標楷體" pitchFamily="65" charset="-120"/>
                          <a:ea typeface="標楷體" pitchFamily="65" charset="-120"/>
                        </a:rPr>
                        <a:t>井口　敬雄</a:t>
                      </a:r>
                      <a:r>
                        <a:rPr lang="zh-TW" altLang="en-US" sz="1800" dirty="0">
                          <a:latin typeface="標楷體" pitchFamily="65" charset="-120"/>
                          <a:ea typeface="標楷體" pitchFamily="65" charset="-120"/>
                        </a:rPr>
                        <a:t> </a:t>
                      </a:r>
                    </a:p>
                  </a:txBody>
                  <a:tcPr marL="13313" marR="13313" marT="13313" marB="133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r>
              <a:tr h="319820">
                <a:tc vMerge="1">
                  <a:txBody>
                    <a:bodyPr/>
                    <a:lstStyle/>
                    <a:p>
                      <a:endParaRPr lang="zh-TW" altLang="en-US"/>
                    </a:p>
                  </a:txBody>
                  <a:tcPr/>
                </a:tc>
                <a:tc>
                  <a:txBody>
                    <a:bodyPr/>
                    <a:lstStyle/>
                    <a:p>
                      <a:pPr algn="l"/>
                      <a:r>
                        <a:rPr lang="ja-JP" altLang="en-US" sz="1800">
                          <a:latin typeface="標楷體" pitchFamily="65" charset="-120"/>
                          <a:ea typeface="標楷體" pitchFamily="65" charset="-120"/>
                        </a:rPr>
                        <a:t>暴風雨・気象環境</a:t>
                      </a:r>
                    </a:p>
                  </a:txBody>
                  <a:tcPr marL="13313" marR="13313" marT="13313" marB="133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3FF"/>
                    </a:solidFill>
                  </a:tcPr>
                </a:tc>
                <a:tc>
                  <a:txBody>
                    <a:bodyPr/>
                    <a:lstStyle/>
                    <a:p>
                      <a:pPr algn="l"/>
                      <a:r>
                        <a:rPr lang="zh-CN" altLang="en-US" sz="1800" u="none" strike="noStrike" dirty="0">
                          <a:latin typeface="標楷體" pitchFamily="65" charset="-120"/>
                          <a:ea typeface="標楷體" pitchFamily="65" charset="-120"/>
                        </a:rPr>
                        <a:t>石川　裕彦　</a:t>
                      </a:r>
                      <a:r>
                        <a:rPr lang="zh-CN" altLang="en-US" sz="1800" dirty="0">
                          <a:latin typeface="標楷體" pitchFamily="65" charset="-120"/>
                          <a:ea typeface="標楷體" pitchFamily="65" charset="-120"/>
                        </a:rPr>
                        <a:t> </a:t>
                      </a:r>
                    </a:p>
                  </a:txBody>
                  <a:tcPr marL="13313" marR="13313" marT="13313" marB="133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l"/>
                      <a:r>
                        <a:rPr lang="zh-TW" altLang="en-US" sz="1800" u="none" strike="noStrike" dirty="0">
                          <a:latin typeface="標楷體" pitchFamily="65" charset="-120"/>
                          <a:ea typeface="標楷體" pitchFamily="65" charset="-120"/>
                        </a:rPr>
                        <a:t>竹見　哲也</a:t>
                      </a:r>
                      <a:r>
                        <a:rPr lang="zh-TW" altLang="en-US" sz="1800" dirty="0">
                          <a:latin typeface="標楷體" pitchFamily="65" charset="-120"/>
                          <a:ea typeface="標楷體" pitchFamily="65" charset="-120"/>
                        </a:rPr>
                        <a:t> </a:t>
                      </a:r>
                    </a:p>
                  </a:txBody>
                  <a:tcPr marL="13313" marR="13313" marT="13313" marB="133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l"/>
                      <a:r>
                        <a:rPr lang="zh-TW" altLang="en-US" sz="1800" u="none" strike="noStrike" dirty="0">
                          <a:latin typeface="標楷體" pitchFamily="65" charset="-120"/>
                          <a:ea typeface="標楷體" pitchFamily="65" charset="-120"/>
                        </a:rPr>
                        <a:t>堀口　光章</a:t>
                      </a:r>
                      <a:r>
                        <a:rPr lang="zh-TW" altLang="en-US" sz="1800" dirty="0">
                          <a:latin typeface="標楷體" pitchFamily="65" charset="-120"/>
                          <a:ea typeface="標楷體" pitchFamily="65" charset="-120"/>
                        </a:rPr>
                        <a:t> </a:t>
                      </a:r>
                    </a:p>
                  </a:txBody>
                  <a:tcPr marL="13313" marR="13313" marT="13313" marB="133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r>
              <a:tr h="319820">
                <a:tc vMerge="1">
                  <a:txBody>
                    <a:bodyPr/>
                    <a:lstStyle/>
                    <a:p>
                      <a:endParaRPr lang="zh-TW" altLang="en-US"/>
                    </a:p>
                  </a:txBody>
                  <a:tcPr/>
                </a:tc>
                <a:tc>
                  <a:txBody>
                    <a:bodyPr/>
                    <a:lstStyle/>
                    <a:p>
                      <a:pPr algn="l"/>
                      <a:r>
                        <a:rPr lang="zh-TW" altLang="en-US" sz="1800">
                          <a:latin typeface="標楷體" pitchFamily="65" charset="-120"/>
                          <a:ea typeface="標楷體" pitchFamily="65" charset="-120"/>
                        </a:rPr>
                        <a:t>耐風構造</a:t>
                      </a:r>
                    </a:p>
                  </a:txBody>
                  <a:tcPr marL="13313" marR="13313" marT="13313" marB="133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3FF"/>
                    </a:solidFill>
                  </a:tcPr>
                </a:tc>
                <a:tc>
                  <a:txBody>
                    <a:bodyPr/>
                    <a:lstStyle/>
                    <a:p>
                      <a:pPr algn="l"/>
                      <a:r>
                        <a:rPr lang="zh-TW" altLang="en-US" sz="1800" u="none" strike="noStrike" dirty="0">
                          <a:latin typeface="標楷體" pitchFamily="65" charset="-120"/>
                          <a:ea typeface="標楷體" pitchFamily="65" charset="-120"/>
                        </a:rPr>
                        <a:t>丸山　敬</a:t>
                      </a:r>
                      <a:r>
                        <a:rPr lang="zh-TW" altLang="en-US" sz="1800" dirty="0">
                          <a:latin typeface="標楷體" pitchFamily="65" charset="-120"/>
                          <a:ea typeface="標楷體" pitchFamily="65" charset="-120"/>
                        </a:rPr>
                        <a:t> </a:t>
                      </a:r>
                    </a:p>
                  </a:txBody>
                  <a:tcPr marL="13313" marR="13313" marT="13313" marB="133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l"/>
                      <a:r>
                        <a:rPr lang="zh-TW" altLang="en-US" sz="1800" u="none" strike="noStrike" dirty="0">
                          <a:latin typeface="標楷體" pitchFamily="65" charset="-120"/>
                          <a:ea typeface="標楷體" pitchFamily="65" charset="-120"/>
                        </a:rPr>
                        <a:t>西嶋　一欽</a:t>
                      </a:r>
                      <a:r>
                        <a:rPr lang="zh-TW" altLang="en-US" sz="1800" dirty="0">
                          <a:latin typeface="標楷體" pitchFamily="65" charset="-120"/>
                          <a:ea typeface="標楷體" pitchFamily="65" charset="-120"/>
                        </a:rPr>
                        <a:t> </a:t>
                      </a:r>
                    </a:p>
                  </a:txBody>
                  <a:tcPr marL="13313" marR="13313" marT="13313" marB="133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l"/>
                      <a:r>
                        <a:rPr lang="zh-TW" altLang="en-US" sz="1800">
                          <a:latin typeface="標楷體" pitchFamily="65" charset="-120"/>
                          <a:ea typeface="標楷體" pitchFamily="65" charset="-120"/>
                        </a:rPr>
                        <a:t>　 </a:t>
                      </a:r>
                    </a:p>
                  </a:txBody>
                  <a:tcPr marL="13313" marR="13313" marT="13313" marB="133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r>
              <a:tr h="319820">
                <a:tc vMerge="1">
                  <a:txBody>
                    <a:bodyPr/>
                    <a:lstStyle/>
                    <a:p>
                      <a:endParaRPr lang="zh-TW" altLang="en-US"/>
                    </a:p>
                  </a:txBody>
                  <a:tcPr/>
                </a:tc>
                <a:tc>
                  <a:txBody>
                    <a:bodyPr/>
                    <a:lstStyle/>
                    <a:p>
                      <a:pPr algn="l"/>
                      <a:r>
                        <a:rPr lang="zh-TW" altLang="en-US" sz="1800">
                          <a:latin typeface="標楷體" pitchFamily="65" charset="-120"/>
                          <a:ea typeface="標楷體" pitchFamily="65" charset="-120"/>
                        </a:rPr>
                        <a:t>沿岸災害</a:t>
                      </a:r>
                    </a:p>
                  </a:txBody>
                  <a:tcPr marL="13313" marR="13313" marT="13313" marB="133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3FF"/>
                    </a:solidFill>
                  </a:tcPr>
                </a:tc>
                <a:tc>
                  <a:txBody>
                    <a:bodyPr/>
                    <a:lstStyle/>
                    <a:p>
                      <a:pPr algn="l"/>
                      <a:r>
                        <a:rPr lang="zh-TW" altLang="en-US" sz="1800" u="none" strike="noStrike" dirty="0">
                          <a:latin typeface="標楷體" pitchFamily="65" charset="-120"/>
                          <a:ea typeface="標楷體" pitchFamily="65" charset="-120"/>
                        </a:rPr>
                        <a:t>間瀬　肇　</a:t>
                      </a:r>
                      <a:r>
                        <a:rPr lang="zh-TW" altLang="en-US" sz="1800" dirty="0">
                          <a:latin typeface="標楷體" pitchFamily="65" charset="-120"/>
                          <a:ea typeface="標楷體" pitchFamily="65" charset="-120"/>
                        </a:rPr>
                        <a:t> </a:t>
                      </a:r>
                    </a:p>
                  </a:txBody>
                  <a:tcPr marL="13313" marR="13313" marT="13313" marB="133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l"/>
                      <a:r>
                        <a:rPr lang="zh-TW" altLang="en-US" sz="1800" u="none" strike="noStrike" dirty="0">
                          <a:latin typeface="標楷體" pitchFamily="65" charset="-120"/>
                          <a:ea typeface="標楷體" pitchFamily="65" charset="-120"/>
                        </a:rPr>
                        <a:t>森　信人</a:t>
                      </a:r>
                      <a:r>
                        <a:rPr lang="zh-TW" altLang="en-US" sz="1800" dirty="0">
                          <a:latin typeface="標楷體" pitchFamily="65" charset="-120"/>
                          <a:ea typeface="標楷體" pitchFamily="65" charset="-120"/>
                        </a:rPr>
                        <a:t> </a:t>
                      </a:r>
                    </a:p>
                  </a:txBody>
                  <a:tcPr marL="13313" marR="13313" marT="13313" marB="133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l"/>
                      <a:r>
                        <a:rPr lang="zh-TW" altLang="en-US" sz="1800" u="none" strike="noStrike" dirty="0">
                          <a:latin typeface="標楷體" pitchFamily="65" charset="-120"/>
                          <a:ea typeface="標楷體" pitchFamily="65" charset="-120"/>
                        </a:rPr>
                        <a:t>安田　誠宏</a:t>
                      </a:r>
                      <a:r>
                        <a:rPr lang="zh-TW" altLang="en-US" sz="1800" dirty="0">
                          <a:latin typeface="標楷體" pitchFamily="65" charset="-120"/>
                          <a:ea typeface="標楷體" pitchFamily="65" charset="-120"/>
                        </a:rPr>
                        <a:t> </a:t>
                      </a:r>
                    </a:p>
                  </a:txBody>
                  <a:tcPr marL="13313" marR="13313" marT="13313" marB="133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r>
              <a:tr h="754292">
                <a:tc vMerge="1">
                  <a:txBody>
                    <a:bodyPr/>
                    <a:lstStyle/>
                    <a:p>
                      <a:endParaRPr lang="zh-TW" altLang="en-US"/>
                    </a:p>
                  </a:txBody>
                  <a:tcPr/>
                </a:tc>
                <a:tc>
                  <a:txBody>
                    <a:bodyPr/>
                    <a:lstStyle/>
                    <a:p>
                      <a:pPr algn="l"/>
                      <a:r>
                        <a:rPr lang="zh-TW" altLang="en-US" sz="1800">
                          <a:latin typeface="標楷體" pitchFamily="65" charset="-120"/>
                          <a:ea typeface="標楷體" pitchFamily="65" charset="-120"/>
                        </a:rPr>
                        <a:t>水文気象災害</a:t>
                      </a:r>
                    </a:p>
                  </a:txBody>
                  <a:tcPr marL="13313" marR="13313" marT="13313" marB="133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3FF"/>
                    </a:solidFill>
                  </a:tcPr>
                </a:tc>
                <a:tc>
                  <a:txBody>
                    <a:bodyPr/>
                    <a:lstStyle/>
                    <a:p>
                      <a:pPr algn="l"/>
                      <a:r>
                        <a:rPr lang="zh-TW" altLang="en-US" sz="1800" u="none" strike="noStrike" dirty="0">
                          <a:latin typeface="標楷體" pitchFamily="65" charset="-120"/>
                          <a:ea typeface="標楷體" pitchFamily="65" charset="-120"/>
                        </a:rPr>
                        <a:t>中北　英一</a:t>
                      </a:r>
                      <a:r>
                        <a:rPr lang="zh-TW" altLang="en-US" sz="1800" dirty="0">
                          <a:latin typeface="標楷體" pitchFamily="65" charset="-120"/>
                          <a:ea typeface="標楷體" pitchFamily="65" charset="-120"/>
                        </a:rPr>
                        <a:t> </a:t>
                      </a:r>
                    </a:p>
                  </a:txBody>
                  <a:tcPr marL="13313" marR="13313" marT="13313" marB="133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l"/>
                      <a:r>
                        <a:rPr lang="zh-TW" altLang="en-US" sz="1800" u="none" strike="noStrike" dirty="0">
                          <a:latin typeface="標楷體" pitchFamily="65" charset="-120"/>
                          <a:ea typeface="標楷體" pitchFamily="65" charset="-120"/>
                        </a:rPr>
                        <a:t>城戸　由能　</a:t>
                      </a:r>
                      <a:r>
                        <a:rPr lang="zh-TW" altLang="en-US" sz="1800" dirty="0">
                          <a:latin typeface="標楷體" pitchFamily="65" charset="-120"/>
                          <a:ea typeface="標楷體" pitchFamily="65" charset="-120"/>
                        </a:rPr>
                        <a:t/>
                      </a:r>
                      <a:br>
                        <a:rPr lang="zh-TW" altLang="en-US" sz="1800" dirty="0">
                          <a:latin typeface="標楷體" pitchFamily="65" charset="-120"/>
                          <a:ea typeface="標楷體" pitchFamily="65" charset="-120"/>
                        </a:rPr>
                      </a:br>
                      <a:r>
                        <a:rPr lang="en-US" sz="1800" u="none" strike="noStrike" dirty="0">
                          <a:latin typeface="標楷體" pitchFamily="65" charset="-120"/>
                          <a:ea typeface="標楷體" pitchFamily="65" charset="-120"/>
                        </a:rPr>
                        <a:t>Kim　</a:t>
                      </a:r>
                      <a:r>
                        <a:rPr lang="en-US" sz="1800" u="none" strike="noStrike" dirty="0" err="1">
                          <a:latin typeface="標楷體" pitchFamily="65" charset="-120"/>
                          <a:ea typeface="標楷體" pitchFamily="65" charset="-120"/>
                        </a:rPr>
                        <a:t>Sunmin</a:t>
                      </a:r>
                      <a:r>
                        <a:rPr lang="en-US" sz="1800" dirty="0">
                          <a:latin typeface="標楷體" pitchFamily="65" charset="-120"/>
                          <a:ea typeface="標楷體" pitchFamily="65" charset="-120"/>
                        </a:rPr>
                        <a:t>◇ </a:t>
                      </a:r>
                    </a:p>
                  </a:txBody>
                  <a:tcPr marL="13313" marR="13313" marT="13313" marB="133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l"/>
                      <a:r>
                        <a:rPr lang="zh-TW" altLang="en-US" sz="1800">
                          <a:latin typeface="標楷體" pitchFamily="65" charset="-120"/>
                          <a:ea typeface="標楷體" pitchFamily="65" charset="-120"/>
                        </a:rPr>
                        <a:t>　 </a:t>
                      </a:r>
                    </a:p>
                  </a:txBody>
                  <a:tcPr marL="13313" marR="13313" marT="13313" marB="133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r>
              <a:tr h="899115">
                <a:tc>
                  <a:txBody>
                    <a:bodyPr/>
                    <a:lstStyle/>
                    <a:p>
                      <a:pPr algn="l"/>
                      <a:r>
                        <a:rPr lang="zh-TW" altLang="en-US" sz="1800">
                          <a:latin typeface="標楷體" pitchFamily="65" charset="-120"/>
                          <a:ea typeface="標楷體" pitchFamily="65" charset="-120"/>
                        </a:rPr>
                        <a:t>寄附研究部門</a:t>
                      </a:r>
                      <a:r>
                        <a:rPr lang="en-US" altLang="zh-TW" sz="1800">
                          <a:latin typeface="標楷體" pitchFamily="65" charset="-120"/>
                          <a:ea typeface="標楷體" pitchFamily="65" charset="-120"/>
                        </a:rPr>
                        <a:t>(</a:t>
                      </a:r>
                      <a:r>
                        <a:rPr lang="zh-TW" altLang="en-US" sz="1800">
                          <a:latin typeface="標楷體" pitchFamily="65" charset="-120"/>
                          <a:ea typeface="標楷體" pitchFamily="65" charset="-120"/>
                        </a:rPr>
                        <a:t>日本気象協会</a:t>
                      </a:r>
                      <a:r>
                        <a:rPr lang="en-US" altLang="zh-TW" sz="1800">
                          <a:latin typeface="標楷體" pitchFamily="65" charset="-120"/>
                          <a:ea typeface="標楷體" pitchFamily="65" charset="-120"/>
                        </a:rPr>
                        <a:t>)</a:t>
                      </a:r>
                    </a:p>
                  </a:txBody>
                  <a:tcPr marL="13313" marR="13313" marT="13313" marB="133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E6F3"/>
                    </a:solidFill>
                  </a:tcPr>
                </a:tc>
                <a:tc>
                  <a:txBody>
                    <a:bodyPr/>
                    <a:lstStyle/>
                    <a:p>
                      <a:pPr algn="l"/>
                      <a:r>
                        <a:rPr lang="ja-JP" altLang="en-US" sz="1800">
                          <a:latin typeface="標楷體" pitchFamily="65" charset="-120"/>
                          <a:ea typeface="標楷體" pitchFamily="65" charset="-120"/>
                        </a:rPr>
                        <a:t>気象水文リスク情報</a:t>
                      </a:r>
                    </a:p>
                  </a:txBody>
                  <a:tcPr marL="13313" marR="13313" marT="13313" marB="133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3FF"/>
                    </a:solidFill>
                  </a:tcPr>
                </a:tc>
                <a:tc>
                  <a:txBody>
                    <a:bodyPr/>
                    <a:lstStyle/>
                    <a:p>
                      <a:pPr algn="l"/>
                      <a:r>
                        <a:rPr lang="zh-TW" altLang="en-US" sz="1800">
                          <a:latin typeface="標楷體" pitchFamily="65" charset="-120"/>
                          <a:ea typeface="標楷體" pitchFamily="65" charset="-120"/>
                        </a:rPr>
                        <a:t>　 </a:t>
                      </a:r>
                    </a:p>
                  </a:txBody>
                  <a:tcPr marL="13313" marR="13313" marT="13313" marB="133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l"/>
                      <a:r>
                        <a:rPr lang="zh-TW" altLang="en-US" sz="1800" u="none" strike="noStrike" dirty="0">
                          <a:latin typeface="標楷體" pitchFamily="65" charset="-120"/>
                          <a:ea typeface="標楷體" pitchFamily="65" charset="-120"/>
                        </a:rPr>
                        <a:t>井上　実◇</a:t>
                      </a:r>
                      <a:r>
                        <a:rPr lang="zh-TW" altLang="en-US" sz="1800" dirty="0">
                          <a:latin typeface="標楷體" pitchFamily="65" charset="-120"/>
                          <a:ea typeface="標楷體" pitchFamily="65" charset="-120"/>
                        </a:rPr>
                        <a:t> </a:t>
                      </a:r>
                    </a:p>
                  </a:txBody>
                  <a:tcPr marL="13313" marR="13313" marT="13313" marB="133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l"/>
                      <a:r>
                        <a:rPr lang="zh-TW" altLang="en-US" sz="1800" u="none" strike="noStrike" dirty="0">
                          <a:latin typeface="標楷體" pitchFamily="65" charset="-120"/>
                          <a:ea typeface="標楷體" pitchFamily="65" charset="-120"/>
                        </a:rPr>
                        <a:t>本間　基寛◇</a:t>
                      </a:r>
                      <a:r>
                        <a:rPr lang="zh-TW" altLang="en-US" sz="1800" dirty="0">
                          <a:latin typeface="標楷體" pitchFamily="65" charset="-120"/>
                          <a:ea typeface="標楷體" pitchFamily="65" charset="-120"/>
                        </a:rPr>
                        <a:t/>
                      </a:r>
                      <a:br>
                        <a:rPr lang="zh-TW" altLang="en-US" sz="1800" dirty="0">
                          <a:latin typeface="標楷體" pitchFamily="65" charset="-120"/>
                          <a:ea typeface="標楷體" pitchFamily="65" charset="-120"/>
                        </a:rPr>
                      </a:br>
                      <a:r>
                        <a:rPr lang="zh-TW" altLang="en-US" sz="1800" u="none" strike="noStrike" dirty="0">
                          <a:latin typeface="標楷體" pitchFamily="65" charset="-120"/>
                          <a:ea typeface="標楷體" pitchFamily="65" charset="-120"/>
                        </a:rPr>
                        <a:t>山口　弘誠◇</a:t>
                      </a:r>
                      <a:r>
                        <a:rPr lang="zh-TW" altLang="en-US" sz="1800" dirty="0">
                          <a:latin typeface="標楷體" pitchFamily="65" charset="-120"/>
                          <a:ea typeface="標楷體" pitchFamily="65" charset="-120"/>
                        </a:rPr>
                        <a:t> </a:t>
                      </a:r>
                    </a:p>
                  </a:txBody>
                  <a:tcPr marL="13313" marR="13313" marT="13313" marB="133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611560" y="404664"/>
          <a:ext cx="7920880" cy="6302064"/>
        </p:xfrm>
        <a:graphic>
          <a:graphicData uri="http://schemas.openxmlformats.org/drawingml/2006/table">
            <a:tbl>
              <a:tblPr/>
              <a:tblGrid>
                <a:gridCol w="2448272"/>
                <a:gridCol w="1872208"/>
                <a:gridCol w="1358182"/>
                <a:gridCol w="1121109"/>
                <a:gridCol w="1121109"/>
              </a:tblGrid>
              <a:tr h="235874">
                <a:tc rowSpan="8">
                  <a:txBody>
                    <a:bodyPr/>
                    <a:lstStyle/>
                    <a:p>
                      <a:pPr algn="l"/>
                      <a:r>
                        <a:rPr lang="ja-JP" altLang="en-US" sz="1800" u="none" strike="noStrike" dirty="0">
                          <a:latin typeface="標楷體" pitchFamily="65" charset="-120"/>
                          <a:ea typeface="標楷體" pitchFamily="65" charset="-120"/>
                        </a:rPr>
                        <a:t>流域災害研究センター</a:t>
                      </a:r>
                      <a:endParaRPr lang="ja-JP" altLang="en-US" sz="1800" dirty="0">
                        <a:latin typeface="標楷體" pitchFamily="65" charset="-120"/>
                        <a:ea typeface="標楷體" pitchFamily="65" charset="-120"/>
                      </a:endParaRPr>
                    </a:p>
                  </a:txBody>
                  <a:tcPr marL="11126" marR="11126" marT="11126" marB="111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E6F3"/>
                    </a:solidFill>
                  </a:tcPr>
                </a:tc>
                <a:tc>
                  <a:txBody>
                    <a:bodyPr/>
                    <a:lstStyle/>
                    <a:p>
                      <a:pPr algn="l"/>
                      <a:r>
                        <a:rPr lang="zh-TW" altLang="en-US" sz="1800">
                          <a:latin typeface="標楷體" pitchFamily="65" charset="-120"/>
                          <a:ea typeface="標楷體" pitchFamily="65" charset="-120"/>
                        </a:rPr>
                        <a:t>流砂災害</a:t>
                      </a:r>
                    </a:p>
                  </a:txBody>
                  <a:tcPr marL="11126" marR="11126" marT="11126" marB="111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3FF"/>
                    </a:solidFill>
                  </a:tcPr>
                </a:tc>
                <a:tc>
                  <a:txBody>
                    <a:bodyPr/>
                    <a:lstStyle/>
                    <a:p>
                      <a:pPr algn="l"/>
                      <a:r>
                        <a:rPr lang="zh-TW" altLang="en-US" sz="1800" u="none" strike="noStrike" dirty="0">
                          <a:latin typeface="標楷體" pitchFamily="65" charset="-120"/>
                          <a:ea typeface="標楷體" pitchFamily="65" charset="-120"/>
                        </a:rPr>
                        <a:t>藤田　正治</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宇</a:t>
                      </a:r>
                      <a:r>
                        <a:rPr lang="en-US" altLang="zh-TW" sz="1800" dirty="0">
                          <a:latin typeface="標楷體" pitchFamily="65" charset="-120"/>
                          <a:ea typeface="標楷體" pitchFamily="65" charset="-120"/>
                        </a:rPr>
                        <a:t>) </a:t>
                      </a:r>
                    </a:p>
                  </a:txBody>
                  <a:tcPr marL="11126" marR="11126" marT="11126" marB="111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l"/>
                      <a:r>
                        <a:rPr lang="zh-TW" altLang="en-US" sz="1800" u="none" strike="noStrike" dirty="0">
                          <a:latin typeface="標楷體" pitchFamily="65" charset="-120"/>
                          <a:ea typeface="標楷體" pitchFamily="65" charset="-120"/>
                        </a:rPr>
                        <a:t>竹林　洋史</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宇</a:t>
                      </a:r>
                      <a:r>
                        <a:rPr lang="en-US" altLang="zh-TW" sz="1800" dirty="0">
                          <a:latin typeface="標楷體" pitchFamily="65" charset="-120"/>
                          <a:ea typeface="標楷體" pitchFamily="65" charset="-120"/>
                        </a:rPr>
                        <a:t>) </a:t>
                      </a:r>
                    </a:p>
                  </a:txBody>
                  <a:tcPr marL="11126" marR="11126" marT="11126" marB="111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l"/>
                      <a:r>
                        <a:rPr lang="zh-TW" altLang="en-US" sz="1800" u="none" strike="noStrike" dirty="0">
                          <a:latin typeface="標楷體" pitchFamily="65" charset="-120"/>
                          <a:ea typeface="標楷體" pitchFamily="65" charset="-120"/>
                        </a:rPr>
                        <a:t>宮田　秀介</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宇</a:t>
                      </a:r>
                      <a:r>
                        <a:rPr lang="en-US" altLang="zh-TW" sz="1800" dirty="0">
                          <a:latin typeface="標楷體" pitchFamily="65" charset="-120"/>
                          <a:ea typeface="標楷體" pitchFamily="65" charset="-120"/>
                        </a:rPr>
                        <a:t>) </a:t>
                      </a:r>
                    </a:p>
                  </a:txBody>
                  <a:tcPr marL="11126" marR="11126" marT="11126" marB="111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r>
              <a:tr h="235874">
                <a:tc vMerge="1">
                  <a:txBody>
                    <a:bodyPr/>
                    <a:lstStyle/>
                    <a:p>
                      <a:endParaRPr lang="zh-TW" altLang="en-US"/>
                    </a:p>
                  </a:txBody>
                  <a:tcPr/>
                </a:tc>
                <a:tc>
                  <a:txBody>
                    <a:bodyPr/>
                    <a:lstStyle/>
                    <a:p>
                      <a:pPr algn="l"/>
                      <a:r>
                        <a:rPr lang="zh-TW" altLang="en-US" sz="1800">
                          <a:latin typeface="標楷體" pitchFamily="65" charset="-120"/>
                          <a:ea typeface="標楷體" pitchFamily="65" charset="-120"/>
                        </a:rPr>
                        <a:t>都市耐水</a:t>
                      </a:r>
                    </a:p>
                  </a:txBody>
                  <a:tcPr marL="11126" marR="11126" marT="11126" marB="111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3FF"/>
                    </a:solidFill>
                  </a:tcPr>
                </a:tc>
                <a:tc>
                  <a:txBody>
                    <a:bodyPr/>
                    <a:lstStyle/>
                    <a:p>
                      <a:pPr algn="l"/>
                      <a:r>
                        <a:rPr lang="zh-TW" altLang="en-US" sz="1800" u="none" strike="noStrike" dirty="0">
                          <a:latin typeface="標楷體" pitchFamily="65" charset="-120"/>
                          <a:ea typeface="標楷體" pitchFamily="65" charset="-120"/>
                        </a:rPr>
                        <a:t>五十嵐　晃</a:t>
                      </a:r>
                      <a:r>
                        <a:rPr lang="zh-TW" altLang="en-US" sz="1800" dirty="0">
                          <a:latin typeface="標楷體" pitchFamily="65" charset="-120"/>
                          <a:ea typeface="標楷體" pitchFamily="65" charset="-120"/>
                        </a:rPr>
                        <a:t> </a:t>
                      </a:r>
                    </a:p>
                  </a:txBody>
                  <a:tcPr marL="11126" marR="11126" marT="11126" marB="111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l"/>
                      <a:r>
                        <a:rPr lang="zh-TW" altLang="en-US" sz="1800" u="none" strike="noStrike" dirty="0">
                          <a:latin typeface="標楷體" pitchFamily="65" charset="-120"/>
                          <a:ea typeface="標楷體" pitchFamily="65" charset="-120"/>
                        </a:rPr>
                        <a:t>米山　望　</a:t>
                      </a:r>
                      <a:r>
                        <a:rPr lang="zh-TW" altLang="en-US" sz="1800" dirty="0">
                          <a:latin typeface="標楷體" pitchFamily="65" charset="-120"/>
                          <a:ea typeface="標楷體" pitchFamily="65" charset="-120"/>
                        </a:rPr>
                        <a:t> </a:t>
                      </a:r>
                    </a:p>
                  </a:txBody>
                  <a:tcPr marL="11126" marR="11126" marT="11126" marB="111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l"/>
                      <a:r>
                        <a:rPr lang="zh-TW" altLang="en-US" sz="1800">
                          <a:latin typeface="標楷體" pitchFamily="65" charset="-120"/>
                          <a:ea typeface="標楷體" pitchFamily="65" charset="-120"/>
                        </a:rPr>
                        <a:t>　 </a:t>
                      </a:r>
                    </a:p>
                  </a:txBody>
                  <a:tcPr marL="11126" marR="11126" marT="11126" marB="111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r>
              <a:tr h="235874">
                <a:tc vMerge="1">
                  <a:txBody>
                    <a:bodyPr/>
                    <a:lstStyle/>
                    <a:p>
                      <a:endParaRPr lang="zh-TW" altLang="en-US"/>
                    </a:p>
                  </a:txBody>
                  <a:tcPr/>
                </a:tc>
                <a:tc rowSpan="2">
                  <a:txBody>
                    <a:bodyPr/>
                    <a:lstStyle/>
                    <a:p>
                      <a:pPr algn="l"/>
                      <a:r>
                        <a:rPr lang="ja-JP" altLang="en-US" sz="1800">
                          <a:latin typeface="標楷體" pitchFamily="65" charset="-120"/>
                          <a:ea typeface="標楷體" pitchFamily="65" charset="-120"/>
                        </a:rPr>
                        <a:t>河川防災システム</a:t>
                      </a:r>
                    </a:p>
                  </a:txBody>
                  <a:tcPr marL="11126" marR="11126" marT="11126" marB="111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3FF"/>
                    </a:solidFill>
                  </a:tcPr>
                </a:tc>
                <a:tc>
                  <a:txBody>
                    <a:bodyPr/>
                    <a:lstStyle/>
                    <a:p>
                      <a:pPr algn="l"/>
                      <a:r>
                        <a:rPr lang="zh-TW" altLang="en-US" sz="1800" dirty="0">
                          <a:latin typeface="標楷體" pitchFamily="65" charset="-120"/>
                          <a:ea typeface="標楷體" pitchFamily="65" charset="-120"/>
                        </a:rPr>
                        <a:t>◎</a:t>
                      </a:r>
                      <a:r>
                        <a:rPr lang="zh-TW" altLang="en-US" sz="1800" u="none" strike="noStrike" dirty="0">
                          <a:latin typeface="標楷體" pitchFamily="65" charset="-120"/>
                          <a:ea typeface="標楷體" pitchFamily="65" charset="-120"/>
                        </a:rPr>
                        <a:t>中川　一</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宇</a:t>
                      </a:r>
                      <a:r>
                        <a:rPr lang="en-US" altLang="zh-TW" sz="1800" dirty="0">
                          <a:latin typeface="標楷體" pitchFamily="65" charset="-120"/>
                          <a:ea typeface="標楷體" pitchFamily="65" charset="-120"/>
                        </a:rPr>
                        <a:t>) </a:t>
                      </a:r>
                    </a:p>
                  </a:txBody>
                  <a:tcPr marL="11126" marR="11126" marT="11126" marB="111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l"/>
                      <a:r>
                        <a:rPr lang="zh-TW" altLang="en-US" sz="1800" u="none" strike="noStrike" dirty="0">
                          <a:latin typeface="標楷體" pitchFamily="65" charset="-120"/>
                          <a:ea typeface="標楷體" pitchFamily="65" charset="-120"/>
                        </a:rPr>
                        <a:t>川池　健司</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宇</a:t>
                      </a:r>
                      <a:r>
                        <a:rPr lang="en-US" altLang="zh-TW" sz="1800" dirty="0">
                          <a:latin typeface="標楷體" pitchFamily="65" charset="-120"/>
                          <a:ea typeface="標楷體" pitchFamily="65" charset="-120"/>
                        </a:rPr>
                        <a:t>) </a:t>
                      </a:r>
                    </a:p>
                  </a:txBody>
                  <a:tcPr marL="11126" marR="11126" marT="11126" marB="111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l"/>
                      <a:r>
                        <a:rPr lang="zh-TW" altLang="en-US" sz="1800" u="none" strike="noStrike" dirty="0">
                          <a:latin typeface="標楷體" pitchFamily="65" charset="-120"/>
                          <a:ea typeface="標楷體" pitchFamily="65" charset="-120"/>
                        </a:rPr>
                        <a:t>　張 浩</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宇</a:t>
                      </a:r>
                      <a:r>
                        <a:rPr lang="en-US" altLang="zh-TW" sz="1800" dirty="0">
                          <a:latin typeface="標楷體" pitchFamily="65" charset="-120"/>
                          <a:ea typeface="標楷體" pitchFamily="65" charset="-120"/>
                        </a:rPr>
                        <a:t>) </a:t>
                      </a:r>
                    </a:p>
                  </a:txBody>
                  <a:tcPr marL="11126" marR="11126" marT="11126" marB="111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r>
              <a:tr h="129063">
                <a:tc vMerge="1">
                  <a:txBody>
                    <a:bodyPr/>
                    <a:lstStyle/>
                    <a:p>
                      <a:endParaRPr lang="zh-TW" altLang="en-US"/>
                    </a:p>
                  </a:txBody>
                  <a:tcPr/>
                </a:tc>
                <a:tc vMerge="1">
                  <a:txBody>
                    <a:bodyPr/>
                    <a:lstStyle/>
                    <a:p>
                      <a:endParaRPr lang="zh-TW" altLang="en-US"/>
                    </a:p>
                  </a:txBody>
                  <a:tcPr/>
                </a:tc>
                <a:tc>
                  <a:txBody>
                    <a:bodyPr/>
                    <a:lstStyle/>
                    <a:p>
                      <a:pPr algn="l"/>
                      <a:r>
                        <a:rPr lang="zh-TW" altLang="en-US" sz="1800">
                          <a:latin typeface="標楷體" pitchFamily="65" charset="-120"/>
                          <a:ea typeface="標楷體" pitchFamily="65" charset="-120"/>
                        </a:rPr>
                        <a:t>　 </a:t>
                      </a:r>
                    </a:p>
                  </a:txBody>
                  <a:tcPr marL="11126" marR="11126" marT="11126" marB="111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l"/>
                      <a:r>
                        <a:rPr lang="zh-TW" altLang="en-US" sz="1800">
                          <a:latin typeface="標楷體" pitchFamily="65" charset="-120"/>
                          <a:ea typeface="標楷體" pitchFamily="65" charset="-120"/>
                        </a:rPr>
                        <a:t>　 </a:t>
                      </a:r>
                    </a:p>
                  </a:txBody>
                  <a:tcPr marL="11126" marR="11126" marT="11126" marB="111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l"/>
                      <a:r>
                        <a:rPr lang="zh-TW" altLang="en-US" sz="1800">
                          <a:latin typeface="標楷體" pitchFamily="65" charset="-120"/>
                          <a:ea typeface="標楷體" pitchFamily="65" charset="-120"/>
                        </a:rPr>
                        <a:t>　 </a:t>
                      </a:r>
                    </a:p>
                  </a:txBody>
                  <a:tcPr marL="11126" marR="11126" marT="11126" marB="111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r>
              <a:tr h="342684">
                <a:tc vMerge="1">
                  <a:txBody>
                    <a:bodyPr/>
                    <a:lstStyle/>
                    <a:p>
                      <a:endParaRPr lang="zh-TW" altLang="en-US"/>
                    </a:p>
                  </a:txBody>
                  <a:tcPr/>
                </a:tc>
                <a:tc>
                  <a:txBody>
                    <a:bodyPr/>
                    <a:lstStyle/>
                    <a:p>
                      <a:pPr algn="l"/>
                      <a:r>
                        <a:rPr lang="zh-TW" altLang="en-US" sz="1800">
                          <a:latin typeface="標楷體" pitchFamily="65" charset="-120"/>
                          <a:ea typeface="標楷體" pitchFamily="65" charset="-120"/>
                        </a:rPr>
                        <a:t>沿岸域土砂環境</a:t>
                      </a:r>
                    </a:p>
                  </a:txBody>
                  <a:tcPr marL="11126" marR="11126" marT="11126" marB="111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3FF"/>
                    </a:solidFill>
                  </a:tcPr>
                </a:tc>
                <a:tc>
                  <a:txBody>
                    <a:bodyPr/>
                    <a:lstStyle/>
                    <a:p>
                      <a:pPr algn="l"/>
                      <a:r>
                        <a:rPr lang="zh-TW" altLang="en-US" sz="1800" u="none" strike="noStrike" dirty="0">
                          <a:latin typeface="標楷體" pitchFamily="65" charset="-120"/>
                          <a:ea typeface="標楷體" pitchFamily="65" charset="-120"/>
                        </a:rPr>
                        <a:t>平石　哲也</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宇</a:t>
                      </a:r>
                      <a:r>
                        <a:rPr lang="en-US" altLang="zh-TW" sz="1800" dirty="0">
                          <a:latin typeface="標楷體" pitchFamily="65" charset="-120"/>
                          <a:ea typeface="標楷體" pitchFamily="65" charset="-120"/>
                        </a:rPr>
                        <a:t>) </a:t>
                      </a:r>
                    </a:p>
                  </a:txBody>
                  <a:tcPr marL="11126" marR="11126" marT="11126" marB="111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l"/>
                      <a:r>
                        <a:rPr lang="zh-TW" altLang="en-US" sz="1800">
                          <a:latin typeface="標楷體" pitchFamily="65" charset="-120"/>
                          <a:ea typeface="標楷體" pitchFamily="65" charset="-120"/>
                        </a:rPr>
                        <a:t>　 </a:t>
                      </a:r>
                    </a:p>
                  </a:txBody>
                  <a:tcPr marL="11126" marR="11126" marT="11126" marB="111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l"/>
                      <a:r>
                        <a:rPr lang="zh-TW" altLang="en-US" sz="1800" u="none" strike="noStrike" dirty="0">
                          <a:latin typeface="標楷體" pitchFamily="65" charset="-120"/>
                          <a:ea typeface="標楷體" pitchFamily="65" charset="-120"/>
                        </a:rPr>
                        <a:t>東　良慶</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宇</a:t>
                      </a:r>
                      <a:r>
                        <a:rPr lang="en-US" altLang="zh-TW" sz="1800" dirty="0">
                          <a:latin typeface="標楷體" pitchFamily="65" charset="-120"/>
                          <a:ea typeface="標楷體" pitchFamily="65" charset="-120"/>
                        </a:rPr>
                        <a:t>) </a:t>
                      </a:r>
                    </a:p>
                  </a:txBody>
                  <a:tcPr marL="11126" marR="11126" marT="11126" marB="111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r>
              <a:tr h="235874">
                <a:tc vMerge="1">
                  <a:txBody>
                    <a:bodyPr/>
                    <a:lstStyle/>
                    <a:p>
                      <a:endParaRPr lang="zh-TW" altLang="en-US"/>
                    </a:p>
                  </a:txBody>
                  <a:tcPr/>
                </a:tc>
                <a:tc rowSpan="3">
                  <a:txBody>
                    <a:bodyPr/>
                    <a:lstStyle/>
                    <a:p>
                      <a:pPr algn="l"/>
                      <a:r>
                        <a:rPr lang="zh-TW" altLang="en-US" sz="1800" dirty="0">
                          <a:latin typeface="標楷體" pitchFamily="65" charset="-120"/>
                          <a:ea typeface="標楷體" pitchFamily="65" charset="-120"/>
                        </a:rPr>
                        <a:t>流域圏観測</a:t>
                      </a:r>
                    </a:p>
                  </a:txBody>
                  <a:tcPr marL="11126" marR="11126" marT="11126" marB="111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3FF"/>
                    </a:solidFill>
                  </a:tcPr>
                </a:tc>
                <a:tc>
                  <a:txBody>
                    <a:bodyPr/>
                    <a:lstStyle/>
                    <a:p>
                      <a:pPr algn="l"/>
                      <a:r>
                        <a:rPr lang="zh-TW" altLang="en-US" sz="1800">
                          <a:latin typeface="標楷體" pitchFamily="65" charset="-120"/>
                          <a:ea typeface="標楷體" pitchFamily="65" charset="-120"/>
                        </a:rPr>
                        <a:t>　 </a:t>
                      </a:r>
                    </a:p>
                  </a:txBody>
                  <a:tcPr marL="11126" marR="11126" marT="11126" marB="111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l"/>
                      <a:r>
                        <a:rPr lang="zh-TW" altLang="en-US" sz="1800" u="none" strike="noStrike" dirty="0">
                          <a:latin typeface="標楷體" pitchFamily="65" charset="-120"/>
                          <a:ea typeface="標楷體" pitchFamily="65" charset="-120"/>
                        </a:rPr>
                        <a:t>林　泰一</a:t>
                      </a:r>
                      <a:r>
                        <a:rPr lang="zh-TW" altLang="en-US" sz="1800" dirty="0">
                          <a:latin typeface="標楷體" pitchFamily="65" charset="-120"/>
                          <a:ea typeface="標楷體" pitchFamily="65" charset="-120"/>
                        </a:rPr>
                        <a:t> 　 </a:t>
                      </a:r>
                    </a:p>
                  </a:txBody>
                  <a:tcPr marL="11126" marR="11126" marT="11126" marB="111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l"/>
                      <a:r>
                        <a:rPr lang="zh-TW" altLang="en-US" sz="1800" u="none" strike="noStrike" dirty="0">
                          <a:latin typeface="標楷體" pitchFamily="65" charset="-120"/>
                          <a:ea typeface="標楷體" pitchFamily="65" charset="-120"/>
                        </a:rPr>
                        <a:t>水谷　英朗</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白</a:t>
                      </a:r>
                      <a:r>
                        <a:rPr lang="en-US" altLang="zh-TW" sz="1800" dirty="0">
                          <a:latin typeface="標楷體" pitchFamily="65" charset="-120"/>
                          <a:ea typeface="標楷體" pitchFamily="65" charset="-120"/>
                        </a:rPr>
                        <a:t>) </a:t>
                      </a:r>
                    </a:p>
                  </a:txBody>
                  <a:tcPr marL="11126" marR="11126" marT="11126" marB="111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r>
              <a:tr h="235874">
                <a:tc vMerge="1">
                  <a:txBody>
                    <a:bodyPr/>
                    <a:lstStyle/>
                    <a:p>
                      <a:endParaRPr lang="zh-TW" altLang="en-US"/>
                    </a:p>
                  </a:txBody>
                  <a:tcPr/>
                </a:tc>
                <a:tc vMerge="1">
                  <a:txBody>
                    <a:bodyPr/>
                    <a:lstStyle/>
                    <a:p>
                      <a:endParaRPr lang="zh-TW" altLang="en-US"/>
                    </a:p>
                  </a:txBody>
                  <a:tcPr/>
                </a:tc>
                <a:tc>
                  <a:txBody>
                    <a:bodyPr/>
                    <a:lstStyle/>
                    <a:p>
                      <a:pPr algn="l"/>
                      <a:r>
                        <a:rPr lang="zh-TW" altLang="en-US" sz="1800">
                          <a:latin typeface="標楷體" pitchFamily="65" charset="-120"/>
                          <a:ea typeface="標楷體" pitchFamily="65" charset="-120"/>
                        </a:rPr>
                        <a:t>　 </a:t>
                      </a:r>
                    </a:p>
                  </a:txBody>
                  <a:tcPr marL="11126" marR="11126" marT="11126" marB="111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l"/>
                      <a:r>
                        <a:rPr lang="zh-TW" altLang="en-US" sz="1800" u="none" strike="noStrike" dirty="0">
                          <a:latin typeface="標楷體" pitchFamily="65" charset="-120"/>
                          <a:ea typeface="標楷體" pitchFamily="65" charset="-120"/>
                        </a:rPr>
                        <a:t>堤　大三</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穂</a:t>
                      </a:r>
                      <a:r>
                        <a:rPr lang="en-US" altLang="zh-TW" sz="1800" dirty="0">
                          <a:latin typeface="標楷體" pitchFamily="65" charset="-120"/>
                          <a:ea typeface="標楷體" pitchFamily="65" charset="-120"/>
                        </a:rPr>
                        <a:t>) </a:t>
                      </a:r>
                    </a:p>
                  </a:txBody>
                  <a:tcPr marL="11126" marR="11126" marT="11126" marB="111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l"/>
                      <a:r>
                        <a:rPr lang="zh-TW" altLang="en-US" sz="1800">
                          <a:latin typeface="標楷體" pitchFamily="65" charset="-120"/>
                          <a:ea typeface="標楷體" pitchFamily="65" charset="-120"/>
                        </a:rPr>
                        <a:t>　 </a:t>
                      </a:r>
                    </a:p>
                  </a:txBody>
                  <a:tcPr marL="11126" marR="11126" marT="11126" marB="111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r>
              <a:tr h="235874">
                <a:tc vMerge="1">
                  <a:txBody>
                    <a:bodyPr/>
                    <a:lstStyle/>
                    <a:p>
                      <a:endParaRPr lang="zh-TW" altLang="en-US"/>
                    </a:p>
                  </a:txBody>
                  <a:tcPr/>
                </a:tc>
                <a:tc vMerge="1">
                  <a:txBody>
                    <a:bodyPr/>
                    <a:lstStyle/>
                    <a:p>
                      <a:endParaRPr lang="zh-TW" altLang="en-US"/>
                    </a:p>
                  </a:txBody>
                  <a:tcPr/>
                </a:tc>
                <a:tc>
                  <a:txBody>
                    <a:bodyPr/>
                    <a:lstStyle/>
                    <a:p>
                      <a:pPr algn="l"/>
                      <a:r>
                        <a:rPr lang="zh-TW" altLang="en-US" sz="1800">
                          <a:latin typeface="標楷體" pitchFamily="65" charset="-120"/>
                          <a:ea typeface="標楷體" pitchFamily="65" charset="-120"/>
                        </a:rPr>
                        <a:t>　 </a:t>
                      </a:r>
                    </a:p>
                  </a:txBody>
                  <a:tcPr marL="11126" marR="11126" marT="11126" marB="111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l"/>
                      <a:r>
                        <a:rPr lang="zh-TW" altLang="en-US" sz="1800" u="none" strike="noStrike" dirty="0">
                          <a:latin typeface="標楷體" pitchFamily="65" charset="-120"/>
                          <a:ea typeface="標楷體" pitchFamily="65" charset="-120"/>
                        </a:rPr>
                        <a:t>馬場 康之</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白</a:t>
                      </a:r>
                      <a:r>
                        <a:rPr lang="en-US" altLang="zh-TW" sz="1800" dirty="0">
                          <a:latin typeface="標楷體" pitchFamily="65" charset="-120"/>
                          <a:ea typeface="標楷體" pitchFamily="65" charset="-120"/>
                        </a:rPr>
                        <a:t>) </a:t>
                      </a:r>
                    </a:p>
                  </a:txBody>
                  <a:tcPr marL="11126" marR="11126" marT="11126" marB="111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l"/>
                      <a:r>
                        <a:rPr lang="zh-TW" altLang="en-US" sz="1800">
                          <a:latin typeface="標楷體" pitchFamily="65" charset="-120"/>
                          <a:ea typeface="標楷體" pitchFamily="65" charset="-120"/>
                        </a:rPr>
                        <a:t>　 </a:t>
                      </a:r>
                    </a:p>
                  </a:txBody>
                  <a:tcPr marL="11126" marR="11126" marT="11126" marB="111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r>
              <a:tr h="235874">
                <a:tc rowSpan="4">
                  <a:txBody>
                    <a:bodyPr/>
                    <a:lstStyle/>
                    <a:p>
                      <a:pPr algn="l"/>
                      <a:r>
                        <a:rPr lang="ja-JP" altLang="en-US" sz="1800" u="none" strike="noStrike" dirty="0">
                          <a:latin typeface="標楷體" pitchFamily="65" charset="-120"/>
                          <a:ea typeface="標楷體" pitchFamily="65" charset="-120"/>
                        </a:rPr>
                        <a:t>水資源環境研究センター</a:t>
                      </a:r>
                      <a:endParaRPr lang="ja-JP" altLang="en-US" sz="1800" dirty="0">
                        <a:latin typeface="標楷體" pitchFamily="65" charset="-120"/>
                        <a:ea typeface="標楷體" pitchFamily="65" charset="-120"/>
                      </a:endParaRPr>
                    </a:p>
                  </a:txBody>
                  <a:tcPr marL="11126" marR="11126" marT="11126" marB="111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E6F3"/>
                    </a:solidFill>
                  </a:tcPr>
                </a:tc>
                <a:tc>
                  <a:txBody>
                    <a:bodyPr/>
                    <a:lstStyle/>
                    <a:p>
                      <a:pPr algn="l"/>
                      <a:r>
                        <a:rPr lang="zh-TW" altLang="en-US" sz="1800">
                          <a:latin typeface="標楷體" pitchFamily="65" charset="-120"/>
                          <a:ea typeface="標楷體" pitchFamily="65" charset="-120"/>
                        </a:rPr>
                        <a:t>地球水動態</a:t>
                      </a:r>
                    </a:p>
                  </a:txBody>
                  <a:tcPr marL="11126" marR="11126" marT="11126" marB="111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3FF"/>
                    </a:solidFill>
                  </a:tcPr>
                </a:tc>
                <a:tc>
                  <a:txBody>
                    <a:bodyPr/>
                    <a:lstStyle/>
                    <a:p>
                      <a:pPr algn="l"/>
                      <a:r>
                        <a:rPr lang="zh-TW" altLang="en-US" sz="1800" dirty="0">
                          <a:latin typeface="標楷體" pitchFamily="65" charset="-120"/>
                          <a:ea typeface="標楷體" pitchFamily="65" charset="-120"/>
                        </a:rPr>
                        <a:t>◎</a:t>
                      </a:r>
                      <a:r>
                        <a:rPr lang="zh-TW" altLang="en-US" sz="1800" u="none" strike="noStrike" dirty="0">
                          <a:latin typeface="標楷體" pitchFamily="65" charset="-120"/>
                          <a:ea typeface="標楷體" pitchFamily="65" charset="-120"/>
                        </a:rPr>
                        <a:t>堀　智晴</a:t>
                      </a:r>
                      <a:r>
                        <a:rPr lang="zh-TW" altLang="en-US" sz="1800" dirty="0">
                          <a:latin typeface="標楷體" pitchFamily="65" charset="-120"/>
                          <a:ea typeface="標楷體" pitchFamily="65" charset="-120"/>
                        </a:rPr>
                        <a:t> </a:t>
                      </a:r>
                    </a:p>
                  </a:txBody>
                  <a:tcPr marL="11126" marR="11126" marT="11126" marB="111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l"/>
                      <a:r>
                        <a:rPr lang="zh-TW" altLang="en-US" sz="1800" dirty="0">
                          <a:latin typeface="標楷體" pitchFamily="65" charset="-120"/>
                          <a:ea typeface="標楷體" pitchFamily="65" charset="-120"/>
                        </a:rPr>
                        <a:t>　 </a:t>
                      </a:r>
                    </a:p>
                  </a:txBody>
                  <a:tcPr marL="11126" marR="11126" marT="11126" marB="111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l"/>
                      <a:r>
                        <a:rPr lang="zh-TW" altLang="en-US" sz="1800" u="none" strike="noStrike" dirty="0">
                          <a:latin typeface="標楷體" pitchFamily="65" charset="-120"/>
                          <a:ea typeface="標楷體" pitchFamily="65" charset="-120"/>
                        </a:rPr>
                        <a:t>野原　大督</a:t>
                      </a:r>
                      <a:r>
                        <a:rPr lang="zh-TW" altLang="en-US" sz="1800" dirty="0">
                          <a:latin typeface="標楷體" pitchFamily="65" charset="-120"/>
                          <a:ea typeface="標楷體" pitchFamily="65" charset="-120"/>
                        </a:rPr>
                        <a:t> </a:t>
                      </a:r>
                    </a:p>
                  </a:txBody>
                  <a:tcPr marL="11126" marR="11126" marT="11126" marB="111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r>
              <a:tr h="342684">
                <a:tc vMerge="1">
                  <a:txBody>
                    <a:bodyPr/>
                    <a:lstStyle/>
                    <a:p>
                      <a:endParaRPr lang="zh-TW" altLang="en-US"/>
                    </a:p>
                  </a:txBody>
                  <a:tcPr/>
                </a:tc>
                <a:tc>
                  <a:txBody>
                    <a:bodyPr/>
                    <a:lstStyle/>
                    <a:p>
                      <a:pPr algn="l"/>
                      <a:r>
                        <a:rPr lang="ja-JP" altLang="en-US" sz="1800">
                          <a:latin typeface="標楷體" pitchFamily="65" charset="-120"/>
                          <a:ea typeface="標楷體" pitchFamily="65" charset="-120"/>
                        </a:rPr>
                        <a:t>地域水環境システム</a:t>
                      </a:r>
                    </a:p>
                  </a:txBody>
                  <a:tcPr marL="11126" marR="11126" marT="11126" marB="111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3FF"/>
                    </a:solidFill>
                  </a:tcPr>
                </a:tc>
                <a:tc>
                  <a:txBody>
                    <a:bodyPr/>
                    <a:lstStyle/>
                    <a:p>
                      <a:pPr algn="l"/>
                      <a:r>
                        <a:rPr lang="zh-TW" altLang="en-US" sz="1800" u="none" strike="noStrike" dirty="0">
                          <a:latin typeface="標楷體" pitchFamily="65" charset="-120"/>
                          <a:ea typeface="標楷體" pitchFamily="65" charset="-120"/>
                        </a:rPr>
                        <a:t>田中　茂信</a:t>
                      </a:r>
                      <a:r>
                        <a:rPr lang="zh-TW" altLang="en-US" sz="1800" dirty="0">
                          <a:latin typeface="標楷體" pitchFamily="65" charset="-120"/>
                          <a:ea typeface="標楷體" pitchFamily="65" charset="-120"/>
                        </a:rPr>
                        <a:t> </a:t>
                      </a:r>
                    </a:p>
                  </a:txBody>
                  <a:tcPr marL="11126" marR="11126" marT="11126" marB="111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l"/>
                      <a:r>
                        <a:rPr lang="zh-TW" altLang="en-US" sz="1800" u="none" strike="noStrike" dirty="0">
                          <a:latin typeface="標楷體" pitchFamily="65" charset="-120"/>
                          <a:ea typeface="標楷體" pitchFamily="65" charset="-120"/>
                        </a:rPr>
                        <a:t>田中　賢治</a:t>
                      </a:r>
                      <a:r>
                        <a:rPr lang="zh-TW" altLang="en-US" sz="1800" dirty="0">
                          <a:latin typeface="標楷體" pitchFamily="65" charset="-120"/>
                          <a:ea typeface="標楷體" pitchFamily="65" charset="-120"/>
                        </a:rPr>
                        <a:t> </a:t>
                      </a:r>
                    </a:p>
                  </a:txBody>
                  <a:tcPr marL="11126" marR="11126" marT="11126" marB="111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l"/>
                      <a:r>
                        <a:rPr lang="zh-TW" altLang="en-US" sz="1800" u="none" strike="noStrike" dirty="0">
                          <a:latin typeface="標楷體" pitchFamily="65" charset="-120"/>
                          <a:ea typeface="標楷體" pitchFamily="65" charset="-120"/>
                        </a:rPr>
                        <a:t>浜口　俊雄</a:t>
                      </a:r>
                      <a:r>
                        <a:rPr lang="zh-TW" altLang="en-US" sz="1800" dirty="0">
                          <a:latin typeface="標楷體" pitchFamily="65" charset="-120"/>
                          <a:ea typeface="標楷體" pitchFamily="65" charset="-120"/>
                        </a:rPr>
                        <a:t> </a:t>
                      </a:r>
                    </a:p>
                  </a:txBody>
                  <a:tcPr marL="11126" marR="11126" marT="11126" marB="111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r>
              <a:tr h="235874">
                <a:tc vMerge="1">
                  <a:txBody>
                    <a:bodyPr/>
                    <a:lstStyle/>
                    <a:p>
                      <a:endParaRPr lang="zh-TW" altLang="en-US"/>
                    </a:p>
                  </a:txBody>
                  <a:tcPr/>
                </a:tc>
                <a:tc>
                  <a:txBody>
                    <a:bodyPr/>
                    <a:lstStyle/>
                    <a:p>
                      <a:pPr algn="l"/>
                      <a:r>
                        <a:rPr lang="ja-JP" altLang="en-US" sz="1800">
                          <a:latin typeface="標楷體" pitchFamily="65" charset="-120"/>
                          <a:ea typeface="標楷體" pitchFamily="65" charset="-120"/>
                        </a:rPr>
                        <a:t>社会・生態環境</a:t>
                      </a:r>
                    </a:p>
                  </a:txBody>
                  <a:tcPr marL="11126" marR="11126" marT="11126" marB="111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3FF"/>
                    </a:solidFill>
                  </a:tcPr>
                </a:tc>
                <a:tc>
                  <a:txBody>
                    <a:bodyPr/>
                    <a:lstStyle/>
                    <a:p>
                      <a:pPr algn="l"/>
                      <a:r>
                        <a:rPr lang="zh-TW" altLang="en-US" sz="1800" u="none" strike="noStrike" dirty="0">
                          <a:latin typeface="標楷體" pitchFamily="65" charset="-120"/>
                          <a:ea typeface="標楷體" pitchFamily="65" charset="-120"/>
                        </a:rPr>
                        <a:t>角　哲也</a:t>
                      </a:r>
                      <a:r>
                        <a:rPr lang="zh-TW" altLang="en-US" sz="1800" dirty="0">
                          <a:latin typeface="標楷體" pitchFamily="65" charset="-120"/>
                          <a:ea typeface="標楷體" pitchFamily="65" charset="-120"/>
                        </a:rPr>
                        <a:t> </a:t>
                      </a:r>
                    </a:p>
                  </a:txBody>
                  <a:tcPr marL="11126" marR="11126" marT="11126" marB="111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l"/>
                      <a:r>
                        <a:rPr lang="zh-TW" altLang="en-US" sz="1800" u="none" strike="noStrike" dirty="0">
                          <a:latin typeface="標楷體" pitchFamily="65" charset="-120"/>
                          <a:ea typeface="標楷體" pitchFamily="65" charset="-120"/>
                        </a:rPr>
                        <a:t>竹門　康弘</a:t>
                      </a:r>
                      <a:r>
                        <a:rPr lang="zh-TW" altLang="en-US" sz="1800" dirty="0">
                          <a:latin typeface="標楷體" pitchFamily="65" charset="-120"/>
                          <a:ea typeface="標楷體" pitchFamily="65" charset="-120"/>
                        </a:rPr>
                        <a:t>　 </a:t>
                      </a:r>
                    </a:p>
                  </a:txBody>
                  <a:tcPr marL="11126" marR="11126" marT="11126" marB="111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l"/>
                      <a:r>
                        <a:rPr lang="zh-TW" altLang="en-US" sz="1800">
                          <a:latin typeface="標楷體" pitchFamily="65" charset="-120"/>
                          <a:ea typeface="標楷體" pitchFamily="65" charset="-120"/>
                        </a:rPr>
                        <a:t>　 </a:t>
                      </a:r>
                    </a:p>
                  </a:txBody>
                  <a:tcPr marL="11126" marR="11126" marT="11126" marB="111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r>
              <a:tr h="449495">
                <a:tc vMerge="1">
                  <a:txBody>
                    <a:bodyPr/>
                    <a:lstStyle/>
                    <a:p>
                      <a:endParaRPr lang="zh-TW" altLang="en-US"/>
                    </a:p>
                  </a:txBody>
                  <a:tcPr/>
                </a:tc>
                <a:tc>
                  <a:txBody>
                    <a:bodyPr/>
                    <a:lstStyle/>
                    <a:p>
                      <a:pPr algn="l"/>
                      <a:r>
                        <a:rPr lang="ja-JP" altLang="en-US" sz="1800">
                          <a:latin typeface="標楷體" pitchFamily="65" charset="-120"/>
                          <a:ea typeface="標楷體" pitchFamily="65" charset="-120"/>
                        </a:rPr>
                        <a:t>水資源分布評価・解析</a:t>
                      </a:r>
                      <a:r>
                        <a:rPr lang="en-US" altLang="ja-JP" sz="1800">
                          <a:latin typeface="標楷體" pitchFamily="65" charset="-120"/>
                          <a:ea typeface="標楷體" pitchFamily="65" charset="-120"/>
                        </a:rPr>
                        <a:t>(</a:t>
                      </a:r>
                      <a:r>
                        <a:rPr lang="ja-JP" altLang="en-US" sz="1800">
                          <a:latin typeface="標楷體" pitchFamily="65" charset="-120"/>
                          <a:ea typeface="標楷體" pitchFamily="65" charset="-120"/>
                        </a:rPr>
                        <a:t>客員</a:t>
                      </a:r>
                      <a:r>
                        <a:rPr lang="en-US" altLang="ja-JP" sz="1800">
                          <a:latin typeface="標楷體" pitchFamily="65" charset="-120"/>
                          <a:ea typeface="標楷體" pitchFamily="65" charset="-120"/>
                        </a:rPr>
                        <a:t>)</a:t>
                      </a:r>
                    </a:p>
                  </a:txBody>
                  <a:tcPr marL="11126" marR="11126" marT="11126" marB="111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3FF"/>
                    </a:solidFill>
                  </a:tcPr>
                </a:tc>
                <a:tc>
                  <a:txBody>
                    <a:bodyPr/>
                    <a:lstStyle/>
                    <a:p>
                      <a:pPr algn="l"/>
                      <a:r>
                        <a:rPr lang="zh-TW" altLang="en-US" sz="1800" u="none" strike="noStrike" dirty="0">
                          <a:latin typeface="標楷體" pitchFamily="65" charset="-120"/>
                          <a:ea typeface="標楷體" pitchFamily="65" charset="-120"/>
                        </a:rPr>
                        <a:t>風間　聡☆</a:t>
                      </a:r>
                      <a:r>
                        <a:rPr lang="zh-TW" altLang="en-US" sz="1800" dirty="0">
                          <a:latin typeface="標楷體" pitchFamily="65" charset="-120"/>
                          <a:ea typeface="標楷體" pitchFamily="65" charset="-120"/>
                        </a:rPr>
                        <a:t> </a:t>
                      </a:r>
                    </a:p>
                  </a:txBody>
                  <a:tcPr marL="11126" marR="11126" marT="11126" marB="111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l"/>
                      <a:r>
                        <a:rPr lang="zh-TW" altLang="en-US" sz="1800" u="none" strike="noStrike" dirty="0">
                          <a:latin typeface="標楷體" pitchFamily="65" charset="-120"/>
                          <a:ea typeface="標楷體" pitchFamily="65" charset="-120"/>
                        </a:rPr>
                        <a:t>手計　太一☆</a:t>
                      </a:r>
                      <a:r>
                        <a:rPr lang="zh-TW" altLang="en-US" sz="1800" dirty="0">
                          <a:latin typeface="標楷體" pitchFamily="65" charset="-120"/>
                          <a:ea typeface="標楷體" pitchFamily="65" charset="-120"/>
                        </a:rPr>
                        <a:t> </a:t>
                      </a:r>
                    </a:p>
                  </a:txBody>
                  <a:tcPr marL="11126" marR="11126" marT="11126" marB="111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l"/>
                      <a:r>
                        <a:rPr lang="zh-TW" altLang="en-US" sz="1800" dirty="0">
                          <a:latin typeface="標楷體" pitchFamily="65" charset="-120"/>
                          <a:ea typeface="標楷體" pitchFamily="65" charset="-120"/>
                        </a:rPr>
                        <a:t>　 </a:t>
                      </a:r>
                    </a:p>
                  </a:txBody>
                  <a:tcPr marL="11126" marR="11126" marT="11126" marB="111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1403648" y="260648"/>
          <a:ext cx="6696744" cy="6320100"/>
        </p:xfrm>
        <a:graphic>
          <a:graphicData uri="http://schemas.openxmlformats.org/drawingml/2006/table">
            <a:tbl>
              <a:tblPr/>
              <a:tblGrid>
                <a:gridCol w="2609122"/>
                <a:gridCol w="4087622"/>
              </a:tblGrid>
              <a:tr h="215133">
                <a:tc>
                  <a:txBody>
                    <a:bodyPr/>
                    <a:lstStyle/>
                    <a:p>
                      <a:pPr algn="l"/>
                      <a:r>
                        <a:rPr lang="zh-TW" altLang="en-US" sz="1600" u="none" strike="noStrike" dirty="0">
                          <a:latin typeface="標楷體" pitchFamily="65" charset="-120"/>
                          <a:ea typeface="標楷體" pitchFamily="65" charset="-120"/>
                        </a:rPr>
                        <a:t>技術室</a:t>
                      </a:r>
                      <a:endParaRPr lang="zh-TW" altLang="en-US" sz="1600" dirty="0">
                        <a:latin typeface="標楷體" pitchFamily="65" charset="-120"/>
                        <a:ea typeface="標楷體" pitchFamily="65"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zh-TW" altLang="en-US" sz="1600" dirty="0">
                          <a:latin typeface="標楷體" pitchFamily="65" charset="-120"/>
                          <a:ea typeface="標楷體" pitchFamily="65" charset="-120"/>
                        </a:rPr>
                        <a:t>（技術室長： </a:t>
                      </a:r>
                      <a:r>
                        <a:rPr lang="zh-TW" altLang="en-US" sz="1600" u="none" strike="noStrike" dirty="0">
                          <a:latin typeface="標楷體" pitchFamily="65" charset="-120"/>
                          <a:ea typeface="標楷體" pitchFamily="65" charset="-120"/>
                        </a:rPr>
                        <a:t>高橋　秀典</a:t>
                      </a:r>
                      <a:r>
                        <a:rPr lang="zh-TW" altLang="en-US" sz="1600" dirty="0">
                          <a:latin typeface="標楷體" pitchFamily="65" charset="-120"/>
                          <a:ea typeface="標楷體" pitchFamily="65" charset="-12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337640">
                <a:tc>
                  <a:txBody>
                    <a:bodyPr/>
                    <a:lstStyle/>
                    <a:p>
                      <a:pPr algn="l"/>
                      <a:r>
                        <a:rPr lang="ja-JP" altLang="en-US" sz="1600" b="1">
                          <a:latin typeface="標楷體" pitchFamily="65" charset="-120"/>
                          <a:ea typeface="標楷體" pitchFamily="65" charset="-120"/>
                        </a:rPr>
                        <a:t>観測技術グループ</a:t>
                      </a:r>
                      <a:endParaRPr lang="ja-JP" altLang="en-US" sz="1600">
                        <a:latin typeface="標楷體" pitchFamily="65" charset="-120"/>
                        <a:ea typeface="標楷體" pitchFamily="65" charset="-120"/>
                      </a:endParaRPr>
                    </a:p>
                  </a:txBody>
                  <a:tcPr marL="7470" marR="7470" marT="7470" marB="74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BF8C"/>
                    </a:solidFill>
                  </a:tcPr>
                </a:tc>
                <a:tc>
                  <a:txBody>
                    <a:bodyPr/>
                    <a:lstStyle/>
                    <a:p>
                      <a:pPr algn="l"/>
                      <a:r>
                        <a:rPr lang="ja-JP" altLang="en-US" sz="1600" u="none" strike="noStrike" dirty="0">
                          <a:latin typeface="標楷體" pitchFamily="65" charset="-120"/>
                          <a:ea typeface="標楷體" pitchFamily="65" charset="-120"/>
                        </a:rPr>
                        <a:t>高橋　秀典</a:t>
                      </a:r>
                      <a:r>
                        <a:rPr lang="ja-JP" altLang="en-US" sz="1600" dirty="0">
                          <a:latin typeface="標楷體" pitchFamily="65" charset="-120"/>
                          <a:ea typeface="標楷體" pitchFamily="65" charset="-120"/>
                        </a:rPr>
                        <a:t/>
                      </a:r>
                      <a:br>
                        <a:rPr lang="ja-JP" altLang="en-US" sz="1600" dirty="0">
                          <a:latin typeface="標楷體" pitchFamily="65" charset="-120"/>
                          <a:ea typeface="標楷體" pitchFamily="65" charset="-120"/>
                        </a:rPr>
                      </a:br>
                      <a:r>
                        <a:rPr lang="ja-JP" altLang="en-US" sz="1600" dirty="0">
                          <a:latin typeface="標楷體" pitchFamily="65" charset="-120"/>
                          <a:ea typeface="標楷體" pitchFamily="65" charset="-120"/>
                        </a:rPr>
                        <a:t>　</a:t>
                      </a:r>
                      <a:r>
                        <a:rPr lang="en-US" altLang="ja-JP" sz="1600" dirty="0">
                          <a:latin typeface="標楷體" pitchFamily="65" charset="-120"/>
                          <a:ea typeface="標楷體" pitchFamily="65" charset="-120"/>
                        </a:rPr>
                        <a:t>(</a:t>
                      </a:r>
                      <a:r>
                        <a:rPr lang="ja-JP" altLang="en-US" sz="1600" dirty="0">
                          <a:latin typeface="標楷體" pitchFamily="65" charset="-120"/>
                          <a:ea typeface="標楷體" pitchFamily="65" charset="-120"/>
                        </a:rPr>
                        <a:t>グループ長</a:t>
                      </a:r>
                      <a:r>
                        <a:rPr lang="en-US" altLang="ja-JP" sz="1600" dirty="0">
                          <a:latin typeface="標楷體" pitchFamily="65" charset="-120"/>
                          <a:ea typeface="標楷體" pitchFamily="65" charset="-120"/>
                        </a:rPr>
                        <a:t>[</a:t>
                      </a:r>
                      <a:r>
                        <a:rPr lang="ja-JP" altLang="en-US" sz="1600" dirty="0">
                          <a:latin typeface="標楷體" pitchFamily="65" charset="-120"/>
                          <a:ea typeface="標楷體" pitchFamily="65" charset="-120"/>
                        </a:rPr>
                        <a:t>兼務</a:t>
                      </a:r>
                      <a:r>
                        <a:rPr lang="en-US" altLang="ja-JP" sz="1600" dirty="0">
                          <a:latin typeface="標楷體" pitchFamily="65" charset="-120"/>
                          <a:ea typeface="標楷體" pitchFamily="65" charset="-120"/>
                        </a:rPr>
                        <a:t>]) </a:t>
                      </a:r>
                    </a:p>
                  </a:txBody>
                  <a:tcPr marL="7470" marR="7470" marT="7470" marB="74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r>
              <a:tr h="122506">
                <a:tc>
                  <a:txBody>
                    <a:bodyPr/>
                    <a:lstStyle/>
                    <a:p>
                      <a:pPr algn="l"/>
                      <a:r>
                        <a:rPr lang="ja-JP" altLang="en-US" sz="1600">
                          <a:latin typeface="標楷體" pitchFamily="65" charset="-120"/>
                          <a:ea typeface="標楷體" pitchFamily="65" charset="-120"/>
                        </a:rPr>
                        <a:t>　　副グループ長</a:t>
                      </a:r>
                    </a:p>
                  </a:txBody>
                  <a:tcPr marL="7470" marR="7470" marT="7470" marB="74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BF8C"/>
                    </a:solidFill>
                  </a:tcPr>
                </a:tc>
                <a:tc>
                  <a:txBody>
                    <a:bodyPr/>
                    <a:lstStyle/>
                    <a:p>
                      <a:pPr algn="l"/>
                      <a:r>
                        <a:rPr lang="zh-TW" altLang="en-US" sz="1600" dirty="0">
                          <a:latin typeface="標楷體" pitchFamily="65" charset="-120"/>
                          <a:ea typeface="標楷體" pitchFamily="65" charset="-120"/>
                        </a:rPr>
                        <a:t>　</a:t>
                      </a:r>
                      <a:r>
                        <a:rPr lang="zh-TW" altLang="en-US" sz="1600" u="none" strike="noStrike" dirty="0">
                          <a:latin typeface="標楷體" pitchFamily="65" charset="-120"/>
                          <a:ea typeface="標楷體" pitchFamily="65" charset="-120"/>
                        </a:rPr>
                        <a:t>園田　忠臣</a:t>
                      </a:r>
                      <a:r>
                        <a:rPr lang="zh-TW" altLang="en-US" sz="1600" dirty="0">
                          <a:latin typeface="標楷體" pitchFamily="65" charset="-120"/>
                          <a:ea typeface="標楷體" pitchFamily="65" charset="-120"/>
                        </a:rPr>
                        <a:t> </a:t>
                      </a:r>
                    </a:p>
                  </a:txBody>
                  <a:tcPr marL="7470" marR="7470" marT="7470" marB="74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r>
              <a:tr h="767906">
                <a:tc>
                  <a:txBody>
                    <a:bodyPr/>
                    <a:lstStyle/>
                    <a:p>
                      <a:pPr algn="l"/>
                      <a:r>
                        <a:rPr lang="zh-TW" altLang="en-US" sz="1600">
                          <a:latin typeface="標楷體" pitchFamily="65" charset="-120"/>
                          <a:ea typeface="標楷體" pitchFamily="65" charset="-120"/>
                        </a:rPr>
                        <a:t>　　技術職員</a:t>
                      </a:r>
                    </a:p>
                  </a:txBody>
                  <a:tcPr marL="7470" marR="7470" marT="7470" marB="74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BF8C"/>
                    </a:solidFill>
                  </a:tcPr>
                </a:tc>
                <a:tc>
                  <a:txBody>
                    <a:bodyPr/>
                    <a:lstStyle/>
                    <a:p>
                      <a:pPr algn="l"/>
                      <a:r>
                        <a:rPr lang="zh-TW" altLang="en-US" sz="1600" dirty="0">
                          <a:latin typeface="標楷體" pitchFamily="65" charset="-120"/>
                          <a:ea typeface="標楷體" pitchFamily="65" charset="-120"/>
                        </a:rPr>
                        <a:t>　　</a:t>
                      </a:r>
                      <a:r>
                        <a:rPr lang="zh-TW" altLang="en-US" sz="1600" u="none" strike="noStrike" dirty="0">
                          <a:latin typeface="標楷體" pitchFamily="65" charset="-120"/>
                          <a:ea typeface="標楷體" pitchFamily="65" charset="-120"/>
                        </a:rPr>
                        <a:t>市田　児太朗</a:t>
                      </a:r>
                      <a:r>
                        <a:rPr lang="zh-TW" altLang="en-US" sz="1600" dirty="0">
                          <a:latin typeface="標楷體" pitchFamily="65" charset="-120"/>
                          <a:ea typeface="標楷體" pitchFamily="65" charset="-120"/>
                        </a:rPr>
                        <a:t> </a:t>
                      </a:r>
                      <a:br>
                        <a:rPr lang="zh-TW" altLang="en-US" sz="1600" dirty="0">
                          <a:latin typeface="標楷體" pitchFamily="65" charset="-120"/>
                          <a:ea typeface="標楷體" pitchFamily="65" charset="-120"/>
                        </a:rPr>
                      </a:br>
                      <a:r>
                        <a:rPr lang="zh-TW" altLang="en-US" sz="1600" dirty="0">
                          <a:latin typeface="標楷體" pitchFamily="65" charset="-120"/>
                          <a:ea typeface="標楷體" pitchFamily="65" charset="-120"/>
                        </a:rPr>
                        <a:t>　　</a:t>
                      </a:r>
                      <a:r>
                        <a:rPr lang="zh-TW" altLang="en-US" sz="1600" u="none" strike="noStrike" dirty="0">
                          <a:latin typeface="標楷體" pitchFamily="65" charset="-120"/>
                          <a:ea typeface="標楷體" pitchFamily="65" charset="-120"/>
                        </a:rPr>
                        <a:t>久保　輝広</a:t>
                      </a:r>
                      <a:r>
                        <a:rPr lang="zh-TW" altLang="en-US" sz="1600" dirty="0">
                          <a:latin typeface="標楷體" pitchFamily="65" charset="-120"/>
                          <a:ea typeface="標楷體" pitchFamily="65" charset="-120"/>
                        </a:rPr>
                        <a:t> </a:t>
                      </a:r>
                      <a:br>
                        <a:rPr lang="zh-TW" altLang="en-US" sz="1600" dirty="0">
                          <a:latin typeface="標楷體" pitchFamily="65" charset="-120"/>
                          <a:ea typeface="標楷體" pitchFamily="65" charset="-120"/>
                        </a:rPr>
                      </a:br>
                      <a:r>
                        <a:rPr lang="zh-TW" altLang="en-US" sz="1600" dirty="0">
                          <a:latin typeface="標楷體" pitchFamily="65" charset="-120"/>
                          <a:ea typeface="標楷體" pitchFamily="65" charset="-120"/>
                        </a:rPr>
                        <a:t>　　</a:t>
                      </a:r>
                      <a:r>
                        <a:rPr lang="zh-TW" altLang="en-US" sz="1600" u="none" strike="noStrike" dirty="0">
                          <a:latin typeface="標楷體" pitchFamily="65" charset="-120"/>
                          <a:ea typeface="標楷體" pitchFamily="65" charset="-120"/>
                        </a:rPr>
                        <a:t>小松　信太郎</a:t>
                      </a:r>
                      <a:r>
                        <a:rPr lang="zh-TW" altLang="en-US" sz="1600" dirty="0">
                          <a:latin typeface="標楷體" pitchFamily="65" charset="-120"/>
                          <a:ea typeface="標楷體" pitchFamily="65" charset="-120"/>
                        </a:rPr>
                        <a:t> </a:t>
                      </a:r>
                      <a:br>
                        <a:rPr lang="zh-TW" altLang="en-US" sz="1600" dirty="0">
                          <a:latin typeface="標楷體" pitchFamily="65" charset="-120"/>
                          <a:ea typeface="標楷體" pitchFamily="65" charset="-120"/>
                        </a:rPr>
                      </a:br>
                      <a:r>
                        <a:rPr lang="zh-TW" altLang="en-US" sz="1600" dirty="0">
                          <a:latin typeface="標楷體" pitchFamily="65" charset="-120"/>
                          <a:ea typeface="標楷體" pitchFamily="65" charset="-120"/>
                        </a:rPr>
                        <a:t>　　</a:t>
                      </a:r>
                      <a:r>
                        <a:rPr lang="zh-TW" altLang="en-US" sz="1600" u="none" strike="noStrike" dirty="0">
                          <a:latin typeface="標楷體" pitchFamily="65" charset="-120"/>
                          <a:ea typeface="標楷體" pitchFamily="65" charset="-120"/>
                        </a:rPr>
                        <a:t>濱田　勇輝</a:t>
                      </a:r>
                      <a:r>
                        <a:rPr lang="zh-TW" altLang="en-US" sz="1600" dirty="0">
                          <a:latin typeface="標楷體" pitchFamily="65" charset="-120"/>
                          <a:ea typeface="標楷體" pitchFamily="65" charset="-120"/>
                        </a:rPr>
                        <a:t> </a:t>
                      </a:r>
                      <a:br>
                        <a:rPr lang="zh-TW" altLang="en-US" sz="1600" dirty="0">
                          <a:latin typeface="標楷體" pitchFamily="65" charset="-120"/>
                          <a:ea typeface="標楷體" pitchFamily="65" charset="-120"/>
                        </a:rPr>
                      </a:br>
                      <a:r>
                        <a:rPr lang="zh-TW" altLang="en-US" sz="1600" dirty="0">
                          <a:latin typeface="標楷體" pitchFamily="65" charset="-120"/>
                          <a:ea typeface="標楷體" pitchFamily="65" charset="-120"/>
                        </a:rPr>
                        <a:t>　　</a:t>
                      </a:r>
                      <a:r>
                        <a:rPr lang="zh-TW" altLang="en-US" sz="1600" u="none" strike="noStrike" dirty="0">
                          <a:latin typeface="標楷體" pitchFamily="65" charset="-120"/>
                          <a:ea typeface="標楷體" pitchFamily="65" charset="-120"/>
                        </a:rPr>
                        <a:t>関　健次郎</a:t>
                      </a:r>
                      <a:r>
                        <a:rPr lang="zh-TW" altLang="en-US" sz="1600" dirty="0">
                          <a:latin typeface="標楷體" pitchFamily="65" charset="-120"/>
                          <a:ea typeface="標楷體" pitchFamily="65" charset="-120"/>
                        </a:rPr>
                        <a:t> </a:t>
                      </a:r>
                    </a:p>
                  </a:txBody>
                  <a:tcPr marL="7470" marR="7470" marT="7470" marB="74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r>
              <a:tr h="337640">
                <a:tc>
                  <a:txBody>
                    <a:bodyPr/>
                    <a:lstStyle/>
                    <a:p>
                      <a:pPr algn="l"/>
                      <a:r>
                        <a:rPr lang="ja-JP" altLang="en-US" sz="1600" b="1">
                          <a:latin typeface="標楷體" pitchFamily="65" charset="-120"/>
                          <a:ea typeface="標楷體" pitchFamily="65" charset="-120"/>
                        </a:rPr>
                        <a:t>実験技術グループ</a:t>
                      </a:r>
                      <a:endParaRPr lang="ja-JP" altLang="en-US" sz="1600">
                        <a:latin typeface="標楷體" pitchFamily="65" charset="-120"/>
                        <a:ea typeface="標楷體" pitchFamily="65" charset="-120"/>
                      </a:endParaRPr>
                    </a:p>
                  </a:txBody>
                  <a:tcPr marL="7470" marR="7470" marT="7470" marB="74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pPr algn="l"/>
                      <a:r>
                        <a:rPr lang="ja-JP" altLang="en-US" sz="1600" u="none" strike="noStrike" dirty="0">
                          <a:latin typeface="標楷體" pitchFamily="65" charset="-120"/>
                          <a:ea typeface="標楷體" pitchFamily="65" charset="-120"/>
                        </a:rPr>
                        <a:t>高橋　秀典</a:t>
                      </a:r>
                      <a:r>
                        <a:rPr lang="ja-JP" altLang="en-US" sz="1600" dirty="0">
                          <a:latin typeface="標楷體" pitchFamily="65" charset="-120"/>
                          <a:ea typeface="標楷體" pitchFamily="65" charset="-120"/>
                        </a:rPr>
                        <a:t/>
                      </a:r>
                      <a:br>
                        <a:rPr lang="ja-JP" altLang="en-US" sz="1600" dirty="0">
                          <a:latin typeface="標楷體" pitchFamily="65" charset="-120"/>
                          <a:ea typeface="標楷體" pitchFamily="65" charset="-120"/>
                        </a:rPr>
                      </a:br>
                      <a:r>
                        <a:rPr lang="ja-JP" altLang="en-US" sz="1600" dirty="0">
                          <a:latin typeface="標楷體" pitchFamily="65" charset="-120"/>
                          <a:ea typeface="標楷體" pitchFamily="65" charset="-120"/>
                        </a:rPr>
                        <a:t>　</a:t>
                      </a:r>
                      <a:r>
                        <a:rPr lang="en-US" altLang="ja-JP" sz="1600" dirty="0">
                          <a:latin typeface="標楷體" pitchFamily="65" charset="-120"/>
                          <a:ea typeface="標楷體" pitchFamily="65" charset="-120"/>
                        </a:rPr>
                        <a:t>(</a:t>
                      </a:r>
                      <a:r>
                        <a:rPr lang="ja-JP" altLang="en-US" sz="1600" dirty="0">
                          <a:latin typeface="標楷體" pitchFamily="65" charset="-120"/>
                          <a:ea typeface="標楷體" pitchFamily="65" charset="-120"/>
                        </a:rPr>
                        <a:t>グループ長</a:t>
                      </a:r>
                      <a:r>
                        <a:rPr lang="en-US" altLang="ja-JP" sz="1600" dirty="0">
                          <a:latin typeface="標楷體" pitchFamily="65" charset="-120"/>
                          <a:ea typeface="標楷體" pitchFamily="65" charset="-120"/>
                        </a:rPr>
                        <a:t>[</a:t>
                      </a:r>
                      <a:r>
                        <a:rPr lang="ja-JP" altLang="en-US" sz="1600" dirty="0">
                          <a:latin typeface="標楷體" pitchFamily="65" charset="-120"/>
                          <a:ea typeface="標楷體" pitchFamily="65" charset="-120"/>
                        </a:rPr>
                        <a:t>兼務</a:t>
                      </a:r>
                      <a:r>
                        <a:rPr lang="en-US" altLang="ja-JP" sz="1600" dirty="0">
                          <a:latin typeface="標楷體" pitchFamily="65" charset="-120"/>
                          <a:ea typeface="標楷體" pitchFamily="65" charset="-120"/>
                        </a:rPr>
                        <a:t>]) </a:t>
                      </a:r>
                    </a:p>
                  </a:txBody>
                  <a:tcPr marL="7470" marR="7470" marT="7470" marB="74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r>
              <a:tr h="122506">
                <a:tc>
                  <a:txBody>
                    <a:bodyPr/>
                    <a:lstStyle/>
                    <a:p>
                      <a:pPr algn="l"/>
                      <a:r>
                        <a:rPr lang="ja-JP" altLang="en-US" sz="1600">
                          <a:latin typeface="標楷體" pitchFamily="65" charset="-120"/>
                          <a:ea typeface="標楷體" pitchFamily="65" charset="-120"/>
                        </a:rPr>
                        <a:t>　副グループ長</a:t>
                      </a:r>
                    </a:p>
                  </a:txBody>
                  <a:tcPr marL="7470" marR="7470" marT="7470" marB="74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pPr algn="l"/>
                      <a:r>
                        <a:rPr lang="zh-TW" altLang="en-US" sz="1600" u="none" strike="noStrike" dirty="0">
                          <a:latin typeface="標楷體" pitchFamily="65" charset="-120"/>
                          <a:ea typeface="標楷體" pitchFamily="65" charset="-120"/>
                        </a:rPr>
                        <a:t>冨阪　和秀</a:t>
                      </a:r>
                      <a:r>
                        <a:rPr lang="zh-TW" altLang="en-US" sz="1600" dirty="0">
                          <a:latin typeface="標楷體" pitchFamily="65" charset="-120"/>
                          <a:ea typeface="標楷體" pitchFamily="65" charset="-120"/>
                        </a:rPr>
                        <a:t> </a:t>
                      </a:r>
                    </a:p>
                  </a:txBody>
                  <a:tcPr marL="7470" marR="7470" marT="7470" marB="74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r>
              <a:tr h="122506">
                <a:tc>
                  <a:txBody>
                    <a:bodyPr/>
                    <a:lstStyle/>
                    <a:p>
                      <a:pPr algn="l"/>
                      <a:r>
                        <a:rPr lang="zh-TW" altLang="en-US" sz="1600">
                          <a:latin typeface="標楷體" pitchFamily="65" charset="-120"/>
                          <a:ea typeface="標楷體" pitchFamily="65" charset="-120"/>
                        </a:rPr>
                        <a:t>　　主任</a:t>
                      </a:r>
                    </a:p>
                  </a:txBody>
                  <a:tcPr marL="7470" marR="7470" marT="7470" marB="74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pPr algn="l"/>
                      <a:r>
                        <a:rPr lang="zh-TW" altLang="en-US" sz="1600" dirty="0">
                          <a:latin typeface="標楷體" pitchFamily="65" charset="-120"/>
                          <a:ea typeface="標楷體" pitchFamily="65" charset="-120"/>
                        </a:rPr>
                        <a:t>　</a:t>
                      </a:r>
                      <a:r>
                        <a:rPr lang="zh-TW" altLang="en-US" sz="1600" u="none" strike="noStrike" dirty="0">
                          <a:latin typeface="標楷體" pitchFamily="65" charset="-120"/>
                          <a:ea typeface="標楷體" pitchFamily="65" charset="-120"/>
                        </a:rPr>
                        <a:t>加茂　正人</a:t>
                      </a:r>
                      <a:r>
                        <a:rPr lang="zh-TW" altLang="en-US" sz="1600" dirty="0">
                          <a:latin typeface="標楷體" pitchFamily="65" charset="-120"/>
                          <a:ea typeface="標楷體" pitchFamily="65" charset="-120"/>
                        </a:rPr>
                        <a:t> 　 </a:t>
                      </a:r>
                    </a:p>
                  </a:txBody>
                  <a:tcPr marL="7470" marR="7470" marT="7470" marB="74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r>
              <a:tr h="283856">
                <a:tc>
                  <a:txBody>
                    <a:bodyPr/>
                    <a:lstStyle/>
                    <a:p>
                      <a:pPr algn="l"/>
                      <a:r>
                        <a:rPr lang="zh-TW" altLang="en-US" sz="1600">
                          <a:latin typeface="標楷體" pitchFamily="65" charset="-120"/>
                          <a:ea typeface="標楷體" pitchFamily="65" charset="-120"/>
                        </a:rPr>
                        <a:t>　　技術職員</a:t>
                      </a:r>
                    </a:p>
                  </a:txBody>
                  <a:tcPr marL="7470" marR="7470" marT="7470" marB="74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pPr algn="l"/>
                      <a:r>
                        <a:rPr lang="zh-TW" altLang="en-US" sz="1600" dirty="0">
                          <a:latin typeface="標楷體" pitchFamily="65" charset="-120"/>
                          <a:ea typeface="標楷體" pitchFamily="65" charset="-120"/>
                        </a:rPr>
                        <a:t>　　</a:t>
                      </a:r>
                      <a:r>
                        <a:rPr lang="zh-TW" altLang="en-US" sz="1600" u="none" strike="noStrike" dirty="0">
                          <a:latin typeface="標楷體" pitchFamily="65" charset="-120"/>
                          <a:ea typeface="標楷體" pitchFamily="65" charset="-120"/>
                        </a:rPr>
                        <a:t>川崎　慎吾</a:t>
                      </a:r>
                      <a:r>
                        <a:rPr lang="zh-TW" altLang="en-US" sz="1600" dirty="0">
                          <a:latin typeface="標楷體" pitchFamily="65" charset="-120"/>
                          <a:ea typeface="標楷體" pitchFamily="65" charset="-120"/>
                        </a:rPr>
                        <a:t> </a:t>
                      </a:r>
                      <a:br>
                        <a:rPr lang="zh-TW" altLang="en-US" sz="1600" dirty="0">
                          <a:latin typeface="標楷體" pitchFamily="65" charset="-120"/>
                          <a:ea typeface="標楷體" pitchFamily="65" charset="-120"/>
                        </a:rPr>
                      </a:br>
                      <a:r>
                        <a:rPr lang="zh-TW" altLang="en-US" sz="1600" dirty="0">
                          <a:latin typeface="標楷體" pitchFamily="65" charset="-120"/>
                          <a:ea typeface="標楷體" pitchFamily="65" charset="-120"/>
                        </a:rPr>
                        <a:t>　　</a:t>
                      </a:r>
                      <a:r>
                        <a:rPr lang="zh-TW" altLang="en-US" sz="1600" u="none" strike="noStrike" dirty="0">
                          <a:latin typeface="標楷體" pitchFamily="65" charset="-120"/>
                          <a:ea typeface="標楷體" pitchFamily="65" charset="-120"/>
                        </a:rPr>
                        <a:t>中川　潤</a:t>
                      </a:r>
                      <a:r>
                        <a:rPr lang="zh-TW" altLang="en-US" sz="1600" dirty="0">
                          <a:latin typeface="標楷體" pitchFamily="65" charset="-120"/>
                          <a:ea typeface="標楷體" pitchFamily="65" charset="-120"/>
                        </a:rPr>
                        <a:t> 　 </a:t>
                      </a:r>
                    </a:p>
                  </a:txBody>
                  <a:tcPr marL="7470" marR="7470" marT="7470" marB="74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r>
              <a:tr h="283856">
                <a:tc>
                  <a:txBody>
                    <a:bodyPr/>
                    <a:lstStyle/>
                    <a:p>
                      <a:pPr algn="l"/>
                      <a:r>
                        <a:rPr lang="ja-JP" altLang="en-US" sz="1600" b="1">
                          <a:latin typeface="標楷體" pitchFamily="65" charset="-120"/>
                          <a:ea typeface="標楷體" pitchFamily="65" charset="-120"/>
                        </a:rPr>
                        <a:t>機器開発技術グループ</a:t>
                      </a:r>
                      <a:endParaRPr lang="ja-JP" altLang="en-US" sz="1600">
                        <a:latin typeface="標楷體" pitchFamily="65" charset="-120"/>
                        <a:ea typeface="標楷體" pitchFamily="65" charset="-120"/>
                      </a:endParaRPr>
                    </a:p>
                  </a:txBody>
                  <a:tcPr marL="7470" marR="7470" marT="7470" marB="74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algn="l"/>
                      <a:r>
                        <a:rPr lang="ja-JP" altLang="en-US" sz="1600" u="none" strike="noStrike" dirty="0">
                          <a:latin typeface="標楷體" pitchFamily="65" charset="-120"/>
                          <a:ea typeface="標楷體" pitchFamily="65" charset="-120"/>
                        </a:rPr>
                        <a:t>三浦　勉</a:t>
                      </a:r>
                      <a:r>
                        <a:rPr lang="ja-JP" altLang="en-US" sz="1600" dirty="0">
                          <a:latin typeface="標楷體" pitchFamily="65" charset="-120"/>
                          <a:ea typeface="標楷體" pitchFamily="65" charset="-120"/>
                        </a:rPr>
                        <a:t/>
                      </a:r>
                      <a:br>
                        <a:rPr lang="ja-JP" altLang="en-US" sz="1600" dirty="0">
                          <a:latin typeface="標楷體" pitchFamily="65" charset="-120"/>
                          <a:ea typeface="標楷體" pitchFamily="65" charset="-120"/>
                        </a:rPr>
                      </a:br>
                      <a:r>
                        <a:rPr lang="ja-JP" altLang="en-US" sz="1600" dirty="0">
                          <a:latin typeface="標楷體" pitchFamily="65" charset="-120"/>
                          <a:ea typeface="標楷體" pitchFamily="65" charset="-120"/>
                        </a:rPr>
                        <a:t>　</a:t>
                      </a:r>
                      <a:r>
                        <a:rPr lang="en-US" altLang="ja-JP" sz="1600" dirty="0">
                          <a:latin typeface="標楷體" pitchFamily="65" charset="-120"/>
                          <a:ea typeface="標楷體" pitchFamily="65" charset="-120"/>
                        </a:rPr>
                        <a:t>(</a:t>
                      </a:r>
                      <a:r>
                        <a:rPr lang="ja-JP" altLang="en-US" sz="1600" dirty="0">
                          <a:latin typeface="標楷體" pitchFamily="65" charset="-120"/>
                          <a:ea typeface="標楷體" pitchFamily="65" charset="-120"/>
                        </a:rPr>
                        <a:t>グループ長</a:t>
                      </a:r>
                      <a:r>
                        <a:rPr lang="en-US" altLang="ja-JP" sz="1600" dirty="0">
                          <a:latin typeface="標楷體" pitchFamily="65" charset="-120"/>
                          <a:ea typeface="標楷體" pitchFamily="65" charset="-120"/>
                        </a:rPr>
                        <a:t>) </a:t>
                      </a:r>
                    </a:p>
                  </a:txBody>
                  <a:tcPr marL="7470" marR="7470" marT="7470" marB="74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r>
              <a:tr h="71711">
                <a:tc>
                  <a:txBody>
                    <a:bodyPr/>
                    <a:lstStyle/>
                    <a:p>
                      <a:pPr algn="l"/>
                      <a:r>
                        <a:rPr lang="ja-JP" altLang="en-US" sz="1600">
                          <a:latin typeface="標楷體" pitchFamily="65" charset="-120"/>
                          <a:ea typeface="標楷體" pitchFamily="65" charset="-120"/>
                        </a:rPr>
                        <a:t>　副グループ長</a:t>
                      </a:r>
                    </a:p>
                  </a:txBody>
                  <a:tcPr marL="7470" marR="7470" marT="7470" marB="74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algn="l"/>
                      <a:r>
                        <a:rPr lang="zh-TW" altLang="en-US" sz="1600">
                          <a:latin typeface="標楷體" pitchFamily="65" charset="-120"/>
                          <a:ea typeface="標楷體" pitchFamily="65" charset="-120"/>
                        </a:rPr>
                        <a:t>　 </a:t>
                      </a:r>
                    </a:p>
                  </a:txBody>
                  <a:tcPr marL="7470" marR="7470" marT="7470" marB="74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r>
              <a:tr h="122506">
                <a:tc>
                  <a:txBody>
                    <a:bodyPr/>
                    <a:lstStyle/>
                    <a:p>
                      <a:pPr algn="l"/>
                      <a:r>
                        <a:rPr lang="zh-TW" altLang="en-US" sz="1600">
                          <a:latin typeface="標楷體" pitchFamily="65" charset="-120"/>
                          <a:ea typeface="標楷體" pitchFamily="65" charset="-120"/>
                        </a:rPr>
                        <a:t>　　主任</a:t>
                      </a:r>
                    </a:p>
                  </a:txBody>
                  <a:tcPr marL="7470" marR="7470" marT="7470" marB="74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algn="l"/>
                      <a:r>
                        <a:rPr lang="zh-TW" altLang="en-US" sz="1600" u="none" strike="noStrike" dirty="0">
                          <a:latin typeface="標楷體" pitchFamily="65" charset="-120"/>
                          <a:ea typeface="標楷體" pitchFamily="65" charset="-120"/>
                        </a:rPr>
                        <a:t>　西村　和浩</a:t>
                      </a:r>
                      <a:r>
                        <a:rPr lang="zh-TW" altLang="en-US" sz="1600" dirty="0">
                          <a:latin typeface="標楷體" pitchFamily="65" charset="-120"/>
                          <a:ea typeface="標楷體" pitchFamily="65" charset="-120"/>
                        </a:rPr>
                        <a:t> </a:t>
                      </a:r>
                    </a:p>
                  </a:txBody>
                  <a:tcPr marL="7470" marR="7470" marT="7470" marB="74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r>
              <a:tr h="122506">
                <a:tc>
                  <a:txBody>
                    <a:bodyPr/>
                    <a:lstStyle/>
                    <a:p>
                      <a:pPr algn="l"/>
                      <a:r>
                        <a:rPr lang="zh-TW" altLang="en-US" sz="1600">
                          <a:latin typeface="標楷體" pitchFamily="65" charset="-120"/>
                          <a:ea typeface="標楷體" pitchFamily="65" charset="-120"/>
                        </a:rPr>
                        <a:t>　　技術職員</a:t>
                      </a:r>
                    </a:p>
                  </a:txBody>
                  <a:tcPr marL="7470" marR="7470" marT="7470" marB="74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algn="l"/>
                      <a:r>
                        <a:rPr lang="zh-TW" altLang="en-US" sz="1600" dirty="0">
                          <a:latin typeface="標楷體" pitchFamily="65" charset="-120"/>
                          <a:ea typeface="標楷體" pitchFamily="65" charset="-120"/>
                        </a:rPr>
                        <a:t>　　</a:t>
                      </a:r>
                      <a:r>
                        <a:rPr lang="zh-TW" altLang="en-US" sz="1600" u="none" strike="noStrike" dirty="0">
                          <a:latin typeface="標楷體" pitchFamily="65" charset="-120"/>
                          <a:ea typeface="標楷體" pitchFamily="65" charset="-120"/>
                        </a:rPr>
                        <a:t>米田　格</a:t>
                      </a:r>
                      <a:r>
                        <a:rPr lang="zh-TW" altLang="en-US" sz="1600" dirty="0">
                          <a:latin typeface="標楷體" pitchFamily="65" charset="-120"/>
                          <a:ea typeface="標楷體" pitchFamily="65" charset="-120"/>
                        </a:rPr>
                        <a:t> </a:t>
                      </a:r>
                    </a:p>
                  </a:txBody>
                  <a:tcPr marL="7470" marR="7470" marT="7470" marB="74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r>
              <a:tr h="337640">
                <a:tc>
                  <a:txBody>
                    <a:bodyPr/>
                    <a:lstStyle/>
                    <a:p>
                      <a:pPr algn="l"/>
                      <a:r>
                        <a:rPr lang="ja-JP" altLang="en-US" sz="1600" b="1">
                          <a:latin typeface="標楷體" pitchFamily="65" charset="-120"/>
                          <a:ea typeface="標楷體" pitchFamily="65" charset="-120"/>
                        </a:rPr>
                        <a:t>情報技術グループ</a:t>
                      </a:r>
                      <a:endParaRPr lang="ja-JP" altLang="en-US" sz="1600">
                        <a:latin typeface="標楷體" pitchFamily="65" charset="-120"/>
                        <a:ea typeface="標楷體" pitchFamily="65" charset="-120"/>
                      </a:endParaRPr>
                    </a:p>
                  </a:txBody>
                  <a:tcPr marL="7470" marR="7470" marT="7470" marB="74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B9"/>
                    </a:solidFill>
                  </a:tcPr>
                </a:tc>
                <a:tc>
                  <a:txBody>
                    <a:bodyPr/>
                    <a:lstStyle/>
                    <a:p>
                      <a:pPr algn="l"/>
                      <a:r>
                        <a:rPr lang="ja-JP" altLang="en-US" sz="1600" u="none" strike="noStrike" dirty="0">
                          <a:latin typeface="標楷體" pitchFamily="65" charset="-120"/>
                          <a:ea typeface="標楷體" pitchFamily="65" charset="-120"/>
                        </a:rPr>
                        <a:t>高橋　秀典</a:t>
                      </a:r>
                      <a:r>
                        <a:rPr lang="ja-JP" altLang="en-US" sz="1600" dirty="0">
                          <a:latin typeface="標楷體" pitchFamily="65" charset="-120"/>
                          <a:ea typeface="標楷體" pitchFamily="65" charset="-120"/>
                        </a:rPr>
                        <a:t/>
                      </a:r>
                      <a:br>
                        <a:rPr lang="ja-JP" altLang="en-US" sz="1600" dirty="0">
                          <a:latin typeface="標楷體" pitchFamily="65" charset="-120"/>
                          <a:ea typeface="標楷體" pitchFamily="65" charset="-120"/>
                        </a:rPr>
                      </a:br>
                      <a:r>
                        <a:rPr lang="ja-JP" altLang="en-US" sz="1600" dirty="0">
                          <a:latin typeface="標楷體" pitchFamily="65" charset="-120"/>
                          <a:ea typeface="標楷體" pitchFamily="65" charset="-120"/>
                        </a:rPr>
                        <a:t>　</a:t>
                      </a:r>
                      <a:r>
                        <a:rPr lang="en-US" altLang="ja-JP" sz="1600" dirty="0">
                          <a:latin typeface="標楷體" pitchFamily="65" charset="-120"/>
                          <a:ea typeface="標楷體" pitchFamily="65" charset="-120"/>
                        </a:rPr>
                        <a:t>(</a:t>
                      </a:r>
                      <a:r>
                        <a:rPr lang="ja-JP" altLang="en-US" sz="1600" dirty="0">
                          <a:latin typeface="標楷體" pitchFamily="65" charset="-120"/>
                          <a:ea typeface="標楷體" pitchFamily="65" charset="-120"/>
                        </a:rPr>
                        <a:t>グループ長</a:t>
                      </a:r>
                      <a:r>
                        <a:rPr lang="en-US" altLang="ja-JP" sz="1600" dirty="0">
                          <a:latin typeface="標楷體" pitchFamily="65" charset="-120"/>
                          <a:ea typeface="標楷體" pitchFamily="65" charset="-120"/>
                        </a:rPr>
                        <a:t>[</a:t>
                      </a:r>
                      <a:r>
                        <a:rPr lang="ja-JP" altLang="en-US" sz="1600" dirty="0">
                          <a:latin typeface="標楷體" pitchFamily="65" charset="-120"/>
                          <a:ea typeface="標楷體" pitchFamily="65" charset="-120"/>
                        </a:rPr>
                        <a:t>兼務</a:t>
                      </a:r>
                      <a:r>
                        <a:rPr lang="en-US" altLang="ja-JP" sz="1600" dirty="0">
                          <a:latin typeface="標楷體" pitchFamily="65" charset="-120"/>
                          <a:ea typeface="標楷體" pitchFamily="65" charset="-120"/>
                        </a:rPr>
                        <a:t>]) </a:t>
                      </a:r>
                    </a:p>
                  </a:txBody>
                  <a:tcPr marL="7470" marR="7470" marT="7470" marB="74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r>
              <a:tr h="122506">
                <a:tc>
                  <a:txBody>
                    <a:bodyPr/>
                    <a:lstStyle/>
                    <a:p>
                      <a:pPr algn="l"/>
                      <a:r>
                        <a:rPr lang="ja-JP" altLang="en-US" sz="1600">
                          <a:latin typeface="標楷體" pitchFamily="65" charset="-120"/>
                          <a:ea typeface="標楷體" pitchFamily="65" charset="-120"/>
                        </a:rPr>
                        <a:t>　副グループ長</a:t>
                      </a:r>
                    </a:p>
                  </a:txBody>
                  <a:tcPr marL="7470" marR="7470" marT="7470" marB="74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B9"/>
                    </a:solidFill>
                  </a:tcPr>
                </a:tc>
                <a:tc>
                  <a:txBody>
                    <a:bodyPr/>
                    <a:lstStyle/>
                    <a:p>
                      <a:pPr algn="l"/>
                      <a:r>
                        <a:rPr lang="zh-TW" altLang="en-US" sz="1600" u="none" strike="noStrike" dirty="0">
                          <a:latin typeface="標楷體" pitchFamily="65" charset="-120"/>
                          <a:ea typeface="標楷體" pitchFamily="65" charset="-120"/>
                        </a:rPr>
                        <a:t>山崎　友也</a:t>
                      </a:r>
                      <a:r>
                        <a:rPr lang="zh-TW" altLang="en-US" sz="1600" dirty="0">
                          <a:latin typeface="標楷體" pitchFamily="65" charset="-120"/>
                          <a:ea typeface="標楷體" pitchFamily="65" charset="-120"/>
                        </a:rPr>
                        <a:t> </a:t>
                      </a:r>
                    </a:p>
                  </a:txBody>
                  <a:tcPr marL="7470" marR="7470" marT="7470" marB="74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r>
              <a:tr h="122506">
                <a:tc>
                  <a:txBody>
                    <a:bodyPr/>
                    <a:lstStyle/>
                    <a:p>
                      <a:pPr algn="l"/>
                      <a:r>
                        <a:rPr lang="zh-TW" altLang="en-US" sz="1600">
                          <a:latin typeface="標楷體" pitchFamily="65" charset="-120"/>
                          <a:ea typeface="標楷體" pitchFamily="65" charset="-120"/>
                        </a:rPr>
                        <a:t>　　主任</a:t>
                      </a:r>
                    </a:p>
                  </a:txBody>
                  <a:tcPr marL="7470" marR="7470" marT="7470" marB="74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B9"/>
                    </a:solidFill>
                  </a:tcPr>
                </a:tc>
                <a:tc>
                  <a:txBody>
                    <a:bodyPr/>
                    <a:lstStyle/>
                    <a:p>
                      <a:pPr algn="l"/>
                      <a:r>
                        <a:rPr lang="zh-TW" altLang="en-US" sz="1600" dirty="0">
                          <a:latin typeface="標楷體" pitchFamily="65" charset="-120"/>
                          <a:ea typeface="標楷體" pitchFamily="65" charset="-120"/>
                        </a:rPr>
                        <a:t>　</a:t>
                      </a:r>
                      <a:r>
                        <a:rPr lang="zh-TW" altLang="en-US" sz="1600" u="none" strike="noStrike" dirty="0">
                          <a:latin typeface="標楷體" pitchFamily="65" charset="-120"/>
                          <a:ea typeface="標楷體" pitchFamily="65" charset="-120"/>
                        </a:rPr>
                        <a:t>松浦　秀起</a:t>
                      </a:r>
                      <a:r>
                        <a:rPr lang="zh-TW" altLang="en-US" sz="1600" dirty="0">
                          <a:latin typeface="標楷體" pitchFamily="65" charset="-120"/>
                          <a:ea typeface="標楷體" pitchFamily="65" charset="-120"/>
                        </a:rPr>
                        <a:t> </a:t>
                      </a:r>
                    </a:p>
                  </a:txBody>
                  <a:tcPr marL="7470" marR="7470" marT="7470" marB="74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r>
              <a:tr h="176290">
                <a:tc>
                  <a:txBody>
                    <a:bodyPr/>
                    <a:lstStyle/>
                    <a:p>
                      <a:pPr algn="l"/>
                      <a:r>
                        <a:rPr lang="zh-TW" altLang="en-US" sz="1600">
                          <a:latin typeface="標楷體" pitchFamily="65" charset="-120"/>
                          <a:ea typeface="標楷體" pitchFamily="65" charset="-120"/>
                        </a:rPr>
                        <a:t>　　技術職員</a:t>
                      </a:r>
                    </a:p>
                  </a:txBody>
                  <a:tcPr marL="7470" marR="7470" marT="7470" marB="74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B9"/>
                    </a:solidFill>
                  </a:tcPr>
                </a:tc>
                <a:tc>
                  <a:txBody>
                    <a:bodyPr/>
                    <a:lstStyle/>
                    <a:p>
                      <a:pPr algn="l"/>
                      <a:r>
                        <a:rPr lang="zh-TW" altLang="en-US" sz="1600" dirty="0">
                          <a:latin typeface="標楷體" pitchFamily="65" charset="-120"/>
                          <a:ea typeface="標楷體" pitchFamily="65" charset="-120"/>
                        </a:rPr>
                        <a:t>　　</a:t>
                      </a:r>
                      <a:r>
                        <a:rPr lang="zh-TW" altLang="en-US" sz="1600" u="none" strike="noStrike" dirty="0">
                          <a:latin typeface="標楷體" pitchFamily="65" charset="-120"/>
                          <a:ea typeface="標楷體" pitchFamily="65" charset="-120"/>
                        </a:rPr>
                        <a:t>澤田　麻沙代</a:t>
                      </a:r>
                      <a:r>
                        <a:rPr lang="zh-TW" altLang="en-US" sz="1600" dirty="0">
                          <a:latin typeface="標楷體" pitchFamily="65" charset="-120"/>
                          <a:ea typeface="標楷體" pitchFamily="65" charset="-120"/>
                        </a:rPr>
                        <a:t> </a:t>
                      </a:r>
                    </a:p>
                  </a:txBody>
                  <a:tcPr marL="7470" marR="7470" marT="7470" marB="74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研究施設一覧マップ"/>
          <p:cNvPicPr>
            <a:picLocks noChangeAspect="1" noChangeArrowheads="1"/>
          </p:cNvPicPr>
          <p:nvPr/>
        </p:nvPicPr>
        <p:blipFill>
          <a:blip r:embed="rId2" cstate="print"/>
          <a:srcRect/>
          <a:stretch>
            <a:fillRect/>
          </a:stretch>
        </p:blipFill>
        <p:spPr bwMode="auto">
          <a:xfrm>
            <a:off x="2771800" y="1484784"/>
            <a:ext cx="5384581" cy="4680520"/>
          </a:xfrm>
          <a:prstGeom prst="rect">
            <a:avLst/>
          </a:prstGeom>
          <a:noFill/>
        </p:spPr>
      </p:pic>
      <p:sp>
        <p:nvSpPr>
          <p:cNvPr id="4" name="文字方塊 3"/>
          <p:cNvSpPr txBox="1"/>
          <p:nvPr/>
        </p:nvSpPr>
        <p:spPr>
          <a:xfrm>
            <a:off x="899592" y="476672"/>
            <a:ext cx="6984776" cy="584775"/>
          </a:xfrm>
          <a:prstGeom prst="rect">
            <a:avLst/>
          </a:prstGeom>
          <a:noFill/>
        </p:spPr>
        <p:txBody>
          <a:bodyPr wrap="square" rtlCol="0">
            <a:spAutoFit/>
          </a:bodyPr>
          <a:lstStyle/>
          <a:p>
            <a:pPr algn="ctr"/>
            <a:r>
              <a:rPr lang="zh-TW" altLang="en-US" sz="3200" dirty="0" smtClean="0">
                <a:latin typeface="標楷體" pitchFamily="65" charset="-120"/>
                <a:ea typeface="標楷體" pitchFamily="65" charset="-120"/>
              </a:rPr>
              <a:t>京大防災研究所附屬設施</a:t>
            </a:r>
            <a:endParaRPr lang="zh-TW" altLang="en-US" sz="3200" dirty="0">
              <a:latin typeface="標楷體" pitchFamily="65" charset="-120"/>
              <a:ea typeface="標楷體" pitchFamily="65" charset="-120"/>
            </a:endParaRPr>
          </a:p>
        </p:txBody>
      </p:sp>
      <p:sp>
        <p:nvSpPr>
          <p:cNvPr id="27" name="矩形 26"/>
          <p:cNvSpPr/>
          <p:nvPr/>
        </p:nvSpPr>
        <p:spPr>
          <a:xfrm>
            <a:off x="755576" y="1988840"/>
            <a:ext cx="1471878" cy="369332"/>
          </a:xfrm>
          <a:prstGeom prst="rect">
            <a:avLst/>
          </a:prstGeom>
        </p:spPr>
        <p:txBody>
          <a:bodyPr wrap="none">
            <a:spAutoFit/>
          </a:bodyPr>
          <a:lstStyle/>
          <a:p>
            <a:r>
              <a:rPr lang="en-US" altLang="zh-TW" dirty="0" smtClean="0">
                <a:latin typeface="標楷體" pitchFamily="65" charset="-120"/>
                <a:ea typeface="標楷體" pitchFamily="65" charset="-120"/>
              </a:rPr>
              <a:t>A</a:t>
            </a:r>
            <a:r>
              <a:rPr lang="zh-TW" altLang="en-US" dirty="0" smtClean="0">
                <a:latin typeface="標楷體" pitchFamily="65" charset="-120"/>
                <a:ea typeface="標楷體" pitchFamily="65" charset="-120"/>
              </a:rPr>
              <a:t>上宝観測所</a:t>
            </a:r>
            <a:endParaRPr lang="zh-TW" altLang="en-US" dirty="0">
              <a:latin typeface="標楷體" pitchFamily="65" charset="-120"/>
              <a:ea typeface="標楷體" pitchFamily="65" charset="-120"/>
            </a:endParaRPr>
          </a:p>
        </p:txBody>
      </p:sp>
      <p:sp>
        <p:nvSpPr>
          <p:cNvPr id="28" name="矩形 27"/>
          <p:cNvSpPr/>
          <p:nvPr/>
        </p:nvSpPr>
        <p:spPr>
          <a:xfrm>
            <a:off x="755576" y="2492896"/>
            <a:ext cx="1565920" cy="369332"/>
          </a:xfrm>
          <a:prstGeom prst="rect">
            <a:avLst/>
          </a:prstGeom>
        </p:spPr>
        <p:txBody>
          <a:bodyPr wrap="square">
            <a:spAutoFit/>
          </a:bodyPr>
          <a:lstStyle/>
          <a:p>
            <a:r>
              <a:rPr lang="en-US" altLang="zh-TW" dirty="0" smtClean="0">
                <a:latin typeface="標楷體" pitchFamily="65" charset="-120"/>
                <a:ea typeface="標楷體" pitchFamily="65" charset="-120"/>
              </a:rPr>
              <a:t>B</a:t>
            </a:r>
            <a:r>
              <a:rPr lang="zh-TW" altLang="en-US" dirty="0" smtClean="0">
                <a:latin typeface="標楷體" pitchFamily="65" charset="-120"/>
                <a:ea typeface="標楷體" pitchFamily="65" charset="-120"/>
              </a:rPr>
              <a:t>北陸観測</a:t>
            </a:r>
            <a:r>
              <a:rPr lang="zh-TW" altLang="en-US" dirty="0" smtClean="0">
                <a:latin typeface="標楷體" pitchFamily="65" charset="-120"/>
                <a:ea typeface="標楷體" pitchFamily="65" charset="-120"/>
              </a:rPr>
              <a:t>所</a:t>
            </a:r>
            <a:endParaRPr lang="zh-TW" altLang="en-US" dirty="0">
              <a:latin typeface="標楷體" pitchFamily="65" charset="-120"/>
              <a:ea typeface="標楷體" pitchFamily="65" charset="-120"/>
            </a:endParaRPr>
          </a:p>
        </p:txBody>
      </p:sp>
      <p:sp>
        <p:nvSpPr>
          <p:cNvPr id="29" name="矩形 28"/>
          <p:cNvSpPr/>
          <p:nvPr/>
        </p:nvSpPr>
        <p:spPr>
          <a:xfrm>
            <a:off x="755576" y="3068960"/>
            <a:ext cx="1709936" cy="369332"/>
          </a:xfrm>
          <a:prstGeom prst="rect">
            <a:avLst/>
          </a:prstGeom>
        </p:spPr>
        <p:txBody>
          <a:bodyPr wrap="square">
            <a:spAutoFit/>
          </a:bodyPr>
          <a:lstStyle/>
          <a:p>
            <a:r>
              <a:rPr lang="en-US" altLang="zh-TW" dirty="0" smtClean="0">
                <a:latin typeface="標楷體" pitchFamily="65" charset="-120"/>
                <a:ea typeface="標楷體" pitchFamily="65" charset="-120"/>
              </a:rPr>
              <a:t>C</a:t>
            </a:r>
            <a:r>
              <a:rPr lang="zh-TW" altLang="en-US" dirty="0" smtClean="0">
                <a:latin typeface="標楷體" pitchFamily="65" charset="-120"/>
                <a:ea typeface="標楷體" pitchFamily="65" charset="-120"/>
              </a:rPr>
              <a:t>逢坂山観測</a:t>
            </a:r>
            <a:r>
              <a:rPr lang="zh-TW" altLang="en-US" dirty="0" smtClean="0">
                <a:latin typeface="標楷體" pitchFamily="65" charset="-120"/>
                <a:ea typeface="標楷體" pitchFamily="65" charset="-120"/>
              </a:rPr>
              <a:t>所</a:t>
            </a:r>
            <a:endParaRPr lang="zh-TW" altLang="en-US" dirty="0">
              <a:latin typeface="標楷體" pitchFamily="65" charset="-120"/>
              <a:ea typeface="標楷體" pitchFamily="65" charset="-120"/>
            </a:endParaRPr>
          </a:p>
        </p:txBody>
      </p:sp>
      <p:sp>
        <p:nvSpPr>
          <p:cNvPr id="30" name="矩形 29"/>
          <p:cNvSpPr/>
          <p:nvPr/>
        </p:nvSpPr>
        <p:spPr>
          <a:xfrm>
            <a:off x="755576" y="3645024"/>
            <a:ext cx="1712328" cy="369332"/>
          </a:xfrm>
          <a:prstGeom prst="rect">
            <a:avLst/>
          </a:prstGeom>
        </p:spPr>
        <p:txBody>
          <a:bodyPr wrap="none">
            <a:spAutoFit/>
          </a:bodyPr>
          <a:lstStyle/>
          <a:p>
            <a:r>
              <a:rPr lang="en-US" altLang="zh-TW" dirty="0" smtClean="0">
                <a:latin typeface="標楷體" pitchFamily="65" charset="-120"/>
                <a:ea typeface="標楷體" pitchFamily="65" charset="-120"/>
              </a:rPr>
              <a:t>D</a:t>
            </a:r>
            <a:r>
              <a:rPr lang="zh-TW" altLang="en-US" dirty="0" smtClean="0">
                <a:latin typeface="標楷體" pitchFamily="65" charset="-120"/>
                <a:ea typeface="標楷體" pitchFamily="65" charset="-120"/>
              </a:rPr>
              <a:t>屯鶴峯観測所</a:t>
            </a:r>
            <a:endParaRPr lang="zh-TW" altLang="en-US" dirty="0">
              <a:latin typeface="標楷體" pitchFamily="65" charset="-120"/>
              <a:ea typeface="標楷體" pitchFamily="65" charset="-120"/>
            </a:endParaRPr>
          </a:p>
        </p:txBody>
      </p:sp>
      <p:sp>
        <p:nvSpPr>
          <p:cNvPr id="31" name="矩形 30"/>
          <p:cNvSpPr/>
          <p:nvPr/>
        </p:nvSpPr>
        <p:spPr>
          <a:xfrm>
            <a:off x="755576" y="4221088"/>
            <a:ext cx="1451038" cy="369332"/>
          </a:xfrm>
          <a:prstGeom prst="rect">
            <a:avLst/>
          </a:prstGeom>
        </p:spPr>
        <p:txBody>
          <a:bodyPr wrap="none">
            <a:spAutoFit/>
          </a:bodyPr>
          <a:lstStyle/>
          <a:p>
            <a:r>
              <a:rPr lang="en-US" altLang="zh-TW" dirty="0" smtClean="0">
                <a:latin typeface="標楷體" pitchFamily="65" charset="-120"/>
                <a:ea typeface="標楷體" pitchFamily="65" charset="-120"/>
              </a:rPr>
              <a:t>E</a:t>
            </a:r>
            <a:r>
              <a:rPr lang="zh-TW" altLang="en-US" dirty="0" smtClean="0">
                <a:latin typeface="標楷體" pitchFamily="65" charset="-120"/>
                <a:ea typeface="標楷體" pitchFamily="65" charset="-120"/>
              </a:rPr>
              <a:t>鳥取観測所</a:t>
            </a:r>
            <a:endParaRPr lang="zh-TW" altLang="en-US" dirty="0">
              <a:latin typeface="標楷體" pitchFamily="65" charset="-120"/>
              <a:ea typeface="標楷體" pitchFamily="65" charset="-120"/>
            </a:endParaRPr>
          </a:p>
        </p:txBody>
      </p:sp>
      <p:sp>
        <p:nvSpPr>
          <p:cNvPr id="32" name="矩形 31"/>
          <p:cNvSpPr/>
          <p:nvPr/>
        </p:nvSpPr>
        <p:spPr>
          <a:xfrm>
            <a:off x="755576" y="4869160"/>
            <a:ext cx="1444626" cy="369332"/>
          </a:xfrm>
          <a:prstGeom prst="rect">
            <a:avLst/>
          </a:prstGeom>
        </p:spPr>
        <p:txBody>
          <a:bodyPr wrap="none">
            <a:spAutoFit/>
          </a:bodyPr>
          <a:lstStyle/>
          <a:p>
            <a:r>
              <a:rPr lang="en-US" altLang="zh-TW" dirty="0" smtClean="0">
                <a:latin typeface="標楷體" pitchFamily="65" charset="-120"/>
                <a:ea typeface="標楷體" pitchFamily="65" charset="-120"/>
              </a:rPr>
              <a:t>F</a:t>
            </a:r>
            <a:r>
              <a:rPr lang="zh-TW" altLang="en-US" dirty="0" smtClean="0">
                <a:latin typeface="標楷體" pitchFamily="65" charset="-120"/>
                <a:ea typeface="標楷體" pitchFamily="65" charset="-120"/>
              </a:rPr>
              <a:t>宮崎観測所</a:t>
            </a:r>
            <a:endParaRPr lang="zh-TW" altLang="en-US" dirty="0">
              <a:latin typeface="標楷體" pitchFamily="65" charset="-120"/>
              <a:ea typeface="標楷體" pitchFamily="65" charset="-120"/>
            </a:endParaRPr>
          </a:p>
        </p:txBody>
      </p:sp>
      <p:sp>
        <p:nvSpPr>
          <p:cNvPr id="33" name="矩形 32"/>
          <p:cNvSpPr/>
          <p:nvPr/>
        </p:nvSpPr>
        <p:spPr>
          <a:xfrm>
            <a:off x="755576" y="5517232"/>
            <a:ext cx="1715534" cy="369332"/>
          </a:xfrm>
          <a:prstGeom prst="rect">
            <a:avLst/>
          </a:prstGeom>
        </p:spPr>
        <p:txBody>
          <a:bodyPr wrap="none">
            <a:spAutoFit/>
          </a:bodyPr>
          <a:lstStyle/>
          <a:p>
            <a:r>
              <a:rPr lang="en-US" altLang="zh-TW" dirty="0" smtClean="0">
                <a:latin typeface="標楷體" pitchFamily="65" charset="-120"/>
                <a:ea typeface="標楷體" pitchFamily="65" charset="-120"/>
              </a:rPr>
              <a:t>G</a:t>
            </a:r>
            <a:r>
              <a:rPr lang="zh-TW" altLang="en-US" dirty="0" smtClean="0">
                <a:latin typeface="標楷體" pitchFamily="65" charset="-120"/>
                <a:ea typeface="標楷體" pitchFamily="65" charset="-120"/>
              </a:rPr>
              <a:t>阿武山観測所</a:t>
            </a:r>
            <a:endParaRPr lang="zh-TW" altLang="en-US" dirty="0">
              <a:latin typeface="標楷體" pitchFamily="65" charset="-120"/>
              <a:ea typeface="標楷體" pitchFamily="65" charset="-120"/>
            </a:endParaRPr>
          </a:p>
        </p:txBody>
      </p:sp>
      <p:sp>
        <p:nvSpPr>
          <p:cNvPr id="34" name="矩形 33"/>
          <p:cNvSpPr/>
          <p:nvPr/>
        </p:nvSpPr>
        <p:spPr>
          <a:xfrm>
            <a:off x="2843808" y="2060848"/>
            <a:ext cx="1569660" cy="369332"/>
          </a:xfrm>
          <a:prstGeom prst="rect">
            <a:avLst/>
          </a:prstGeom>
        </p:spPr>
        <p:txBody>
          <a:bodyPr wrap="none">
            <a:spAutoFit/>
          </a:bodyPr>
          <a:lstStyle/>
          <a:p>
            <a:r>
              <a:rPr lang="en-US" altLang="zh-TW" dirty="0" smtClean="0">
                <a:latin typeface="標楷體" pitchFamily="65" charset="-120"/>
                <a:ea typeface="標楷體" pitchFamily="65" charset="-120"/>
              </a:rPr>
              <a:t>H</a:t>
            </a:r>
            <a:r>
              <a:rPr lang="zh-TW" altLang="en-US" dirty="0" smtClean="0">
                <a:latin typeface="標楷體" pitchFamily="65" charset="-120"/>
                <a:ea typeface="標楷體" pitchFamily="65" charset="-120"/>
              </a:rPr>
              <a:t> 徳</a:t>
            </a:r>
            <a:r>
              <a:rPr lang="zh-TW" altLang="en-US" dirty="0" smtClean="0">
                <a:latin typeface="標楷體" pitchFamily="65" charset="-120"/>
                <a:ea typeface="標楷體" pitchFamily="65" charset="-120"/>
              </a:rPr>
              <a:t>島観測所</a:t>
            </a:r>
            <a:endParaRPr lang="zh-TW" altLang="en-US" dirty="0">
              <a:latin typeface="標楷體" pitchFamily="65" charset="-120"/>
              <a:ea typeface="標楷體" pitchFamily="65" charset="-120"/>
            </a:endParaRPr>
          </a:p>
        </p:txBody>
      </p:sp>
      <p:sp>
        <p:nvSpPr>
          <p:cNvPr id="35" name="矩形 34"/>
          <p:cNvSpPr/>
          <p:nvPr/>
        </p:nvSpPr>
        <p:spPr>
          <a:xfrm>
            <a:off x="2843808" y="2492896"/>
            <a:ext cx="3185487" cy="369332"/>
          </a:xfrm>
          <a:prstGeom prst="rect">
            <a:avLst/>
          </a:prstGeom>
        </p:spPr>
        <p:txBody>
          <a:bodyPr wrap="none">
            <a:spAutoFit/>
          </a:bodyPr>
          <a:lstStyle/>
          <a:p>
            <a:r>
              <a:rPr lang="en-US" altLang="ja-JP" dirty="0" smtClean="0">
                <a:latin typeface="標楷體" pitchFamily="65" charset="-120"/>
                <a:ea typeface="標楷體" pitchFamily="65" charset="-120"/>
              </a:rPr>
              <a:t>I</a:t>
            </a:r>
            <a:r>
              <a:rPr lang="zh-TW" altLang="en-US" dirty="0" smtClean="0">
                <a:latin typeface="標楷體" pitchFamily="65" charset="-120"/>
                <a:ea typeface="標楷體" pitchFamily="65" charset="-120"/>
              </a:rPr>
              <a:t> </a:t>
            </a:r>
            <a:r>
              <a:rPr lang="ja-JP" altLang="en-US" dirty="0" smtClean="0">
                <a:latin typeface="標楷體" pitchFamily="65" charset="-120"/>
                <a:ea typeface="標楷體" pitchFamily="65" charset="-120"/>
              </a:rPr>
              <a:t>附</a:t>
            </a:r>
            <a:r>
              <a:rPr lang="ja-JP" altLang="en-US" dirty="0" smtClean="0">
                <a:latin typeface="標楷體" pitchFamily="65" charset="-120"/>
                <a:ea typeface="標楷體" pitchFamily="65" charset="-120"/>
              </a:rPr>
              <a:t>属火山活動研究センター</a:t>
            </a:r>
            <a:endParaRPr lang="zh-TW" altLang="en-US" dirty="0">
              <a:latin typeface="標楷體" pitchFamily="65" charset="-120"/>
              <a:ea typeface="標楷體" pitchFamily="65" charset="-120"/>
            </a:endParaRPr>
          </a:p>
        </p:txBody>
      </p:sp>
      <p:sp>
        <p:nvSpPr>
          <p:cNvPr id="36" name="矩形 35"/>
          <p:cNvSpPr/>
          <p:nvPr/>
        </p:nvSpPr>
        <p:spPr>
          <a:xfrm>
            <a:off x="2843808" y="2996952"/>
            <a:ext cx="2492990" cy="369332"/>
          </a:xfrm>
          <a:prstGeom prst="rect">
            <a:avLst/>
          </a:prstGeom>
        </p:spPr>
        <p:txBody>
          <a:bodyPr wrap="none">
            <a:spAutoFit/>
          </a:bodyPr>
          <a:lstStyle/>
          <a:p>
            <a:r>
              <a:rPr lang="en-US" altLang="ja-JP" dirty="0" smtClean="0">
                <a:latin typeface="標楷體" pitchFamily="65" charset="-120"/>
                <a:ea typeface="標楷體" pitchFamily="65" charset="-120"/>
              </a:rPr>
              <a:t>J</a:t>
            </a:r>
            <a:r>
              <a:rPr lang="zh-TW" altLang="en-US" dirty="0" smtClean="0">
                <a:latin typeface="標楷體" pitchFamily="65" charset="-120"/>
                <a:ea typeface="標楷體" pitchFamily="65" charset="-120"/>
              </a:rPr>
              <a:t> </a:t>
            </a:r>
            <a:r>
              <a:rPr lang="ja-JP" altLang="en-US" dirty="0" smtClean="0">
                <a:latin typeface="標楷體" pitchFamily="65" charset="-120"/>
                <a:ea typeface="標楷體" pitchFamily="65" charset="-120"/>
              </a:rPr>
              <a:t>徳</a:t>
            </a:r>
            <a:r>
              <a:rPr lang="ja-JP" altLang="en-US" dirty="0" smtClean="0">
                <a:latin typeface="標楷體" pitchFamily="65" charset="-120"/>
                <a:ea typeface="標楷體" pitchFamily="65" charset="-120"/>
              </a:rPr>
              <a:t>島地すべり観測所</a:t>
            </a:r>
            <a:endParaRPr lang="zh-TW" altLang="en-US" dirty="0">
              <a:latin typeface="標楷體" pitchFamily="65" charset="-120"/>
              <a:ea typeface="標楷體" pitchFamily="65" charset="-120"/>
            </a:endParaRPr>
          </a:p>
        </p:txBody>
      </p:sp>
      <p:sp>
        <p:nvSpPr>
          <p:cNvPr id="37" name="矩形 36"/>
          <p:cNvSpPr/>
          <p:nvPr/>
        </p:nvSpPr>
        <p:spPr>
          <a:xfrm>
            <a:off x="2843808" y="3501008"/>
            <a:ext cx="1920719" cy="369332"/>
          </a:xfrm>
          <a:prstGeom prst="rect">
            <a:avLst/>
          </a:prstGeom>
        </p:spPr>
        <p:txBody>
          <a:bodyPr wrap="none">
            <a:spAutoFit/>
          </a:bodyPr>
          <a:lstStyle/>
          <a:p>
            <a:r>
              <a:rPr lang="en-US" altLang="zh-TW" dirty="0" smtClean="0">
                <a:latin typeface="標楷體" pitchFamily="65" charset="-120"/>
                <a:ea typeface="標楷體" pitchFamily="65" charset="-120"/>
              </a:rPr>
              <a:t>K</a:t>
            </a:r>
            <a:r>
              <a:rPr lang="zh-TW" altLang="en-US" dirty="0" smtClean="0">
                <a:latin typeface="標楷體" pitchFamily="65" charset="-120"/>
                <a:ea typeface="標楷體" pitchFamily="65" charset="-120"/>
              </a:rPr>
              <a:t>大潟波浪観測所</a:t>
            </a:r>
            <a:endParaRPr lang="zh-TW" altLang="en-US" dirty="0">
              <a:latin typeface="標楷體" pitchFamily="65" charset="-120"/>
              <a:ea typeface="標楷體" pitchFamily="65" charset="-120"/>
            </a:endParaRPr>
          </a:p>
        </p:txBody>
      </p:sp>
      <p:sp>
        <p:nvSpPr>
          <p:cNvPr id="38" name="矩形 37"/>
          <p:cNvSpPr/>
          <p:nvPr/>
        </p:nvSpPr>
        <p:spPr>
          <a:xfrm>
            <a:off x="2843808" y="4077072"/>
            <a:ext cx="1898277" cy="369332"/>
          </a:xfrm>
          <a:prstGeom prst="rect">
            <a:avLst/>
          </a:prstGeom>
        </p:spPr>
        <p:txBody>
          <a:bodyPr wrap="none">
            <a:spAutoFit/>
          </a:bodyPr>
          <a:lstStyle/>
          <a:p>
            <a:r>
              <a:rPr lang="en-US" altLang="zh-TW" dirty="0" smtClean="0">
                <a:latin typeface="標楷體" pitchFamily="65" charset="-120"/>
                <a:ea typeface="標楷體" pitchFamily="65" charset="-120"/>
              </a:rPr>
              <a:t>L</a:t>
            </a:r>
            <a:r>
              <a:rPr lang="zh-TW" altLang="en-US" dirty="0" smtClean="0">
                <a:latin typeface="標楷體" pitchFamily="65" charset="-120"/>
                <a:ea typeface="標楷體" pitchFamily="65" charset="-120"/>
              </a:rPr>
              <a:t>穂高砂防観測所</a:t>
            </a:r>
            <a:endParaRPr lang="zh-TW" altLang="en-US" dirty="0">
              <a:latin typeface="標楷體" pitchFamily="65" charset="-120"/>
              <a:ea typeface="標楷體" pitchFamily="65" charset="-120"/>
            </a:endParaRPr>
          </a:p>
        </p:txBody>
      </p:sp>
      <p:sp>
        <p:nvSpPr>
          <p:cNvPr id="39" name="矩形 38"/>
          <p:cNvSpPr/>
          <p:nvPr/>
        </p:nvSpPr>
        <p:spPr>
          <a:xfrm>
            <a:off x="5868144" y="4365104"/>
            <a:ext cx="3300904" cy="369332"/>
          </a:xfrm>
          <a:prstGeom prst="rect">
            <a:avLst/>
          </a:prstGeom>
        </p:spPr>
        <p:txBody>
          <a:bodyPr wrap="none">
            <a:spAutoFit/>
          </a:bodyPr>
          <a:lstStyle/>
          <a:p>
            <a:r>
              <a:rPr lang="en-US" altLang="ja-JP" dirty="0" smtClean="0">
                <a:latin typeface="標楷體" pitchFamily="65" charset="-120"/>
                <a:ea typeface="標楷體" pitchFamily="65" charset="-120"/>
              </a:rPr>
              <a:t>M</a:t>
            </a:r>
            <a:r>
              <a:rPr lang="ja-JP" altLang="en-US" dirty="0" smtClean="0">
                <a:latin typeface="標楷體" pitchFamily="65" charset="-120"/>
                <a:ea typeface="標楷體" pitchFamily="65" charset="-120"/>
              </a:rPr>
              <a:t>宇治川オープンラボラトリー</a:t>
            </a:r>
            <a:endParaRPr lang="zh-TW" altLang="en-US" dirty="0">
              <a:latin typeface="標楷體" pitchFamily="65" charset="-120"/>
              <a:ea typeface="標楷體" pitchFamily="65" charset="-120"/>
            </a:endParaRPr>
          </a:p>
        </p:txBody>
      </p:sp>
      <p:sp>
        <p:nvSpPr>
          <p:cNvPr id="40" name="矩形 39"/>
          <p:cNvSpPr/>
          <p:nvPr/>
        </p:nvSpPr>
        <p:spPr>
          <a:xfrm>
            <a:off x="5940152" y="5013176"/>
            <a:ext cx="1949573" cy="369332"/>
          </a:xfrm>
          <a:prstGeom prst="rect">
            <a:avLst/>
          </a:prstGeom>
        </p:spPr>
        <p:txBody>
          <a:bodyPr wrap="none">
            <a:spAutoFit/>
          </a:bodyPr>
          <a:lstStyle/>
          <a:p>
            <a:r>
              <a:rPr lang="en-US" altLang="zh-TW" dirty="0" smtClean="0">
                <a:latin typeface="標楷體" pitchFamily="65" charset="-120"/>
                <a:ea typeface="標楷體" pitchFamily="65" charset="-120"/>
              </a:rPr>
              <a:t>N</a:t>
            </a:r>
            <a:r>
              <a:rPr lang="zh-TW" altLang="en-US" dirty="0" smtClean="0">
                <a:latin typeface="標楷體" pitchFamily="65" charset="-120"/>
                <a:ea typeface="標楷體" pitchFamily="65" charset="-120"/>
              </a:rPr>
              <a:t>白浜海象観測所</a:t>
            </a:r>
            <a:endParaRPr lang="zh-TW" altLang="en-US" dirty="0">
              <a:latin typeface="標楷體" pitchFamily="65" charset="-120"/>
              <a:ea typeface="標楷體" pitchFamily="65" charset="-120"/>
            </a:endParaRPr>
          </a:p>
        </p:txBody>
      </p:sp>
      <p:sp>
        <p:nvSpPr>
          <p:cNvPr id="41" name="矩形 40"/>
          <p:cNvSpPr/>
          <p:nvPr/>
        </p:nvSpPr>
        <p:spPr>
          <a:xfrm>
            <a:off x="6012160" y="5589240"/>
            <a:ext cx="1952779" cy="369332"/>
          </a:xfrm>
          <a:prstGeom prst="rect">
            <a:avLst/>
          </a:prstGeom>
        </p:spPr>
        <p:txBody>
          <a:bodyPr wrap="none">
            <a:spAutoFit/>
          </a:bodyPr>
          <a:lstStyle/>
          <a:p>
            <a:r>
              <a:rPr lang="en-US" altLang="zh-TW" dirty="0" smtClean="0">
                <a:latin typeface="標楷體" pitchFamily="65" charset="-120"/>
                <a:ea typeface="標楷體" pitchFamily="65" charset="-120"/>
              </a:rPr>
              <a:t>O</a:t>
            </a:r>
            <a:r>
              <a:rPr lang="zh-TW" altLang="en-US" dirty="0" smtClean="0">
                <a:latin typeface="標楷體" pitchFamily="65" charset="-120"/>
                <a:ea typeface="標楷體" pitchFamily="65" charset="-120"/>
              </a:rPr>
              <a:t>潮岬風力実験所</a:t>
            </a:r>
            <a:endParaRPr lang="zh-TW" altLang="en-US"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京大防災</a:t>
            </a:r>
            <a:r>
              <a:rPr lang="zh-TW" altLang="en-US" dirty="0" smtClean="0">
                <a:latin typeface="標楷體" pitchFamily="65" charset="-120"/>
                <a:ea typeface="標楷體" pitchFamily="65" charset="-120"/>
              </a:rPr>
              <a:t>研究所的創所目標</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a:xfrm>
            <a:off x="457200" y="1600201"/>
            <a:ext cx="8229600" cy="3917032"/>
          </a:xfrm>
        </p:spPr>
        <p:txBody>
          <a:bodyPr>
            <a:normAutofit fontScale="92500"/>
          </a:bodyPr>
          <a:lstStyle/>
          <a:p>
            <a:r>
              <a:rPr lang="ja-JP" altLang="en-US" dirty="0" smtClean="0">
                <a:latin typeface="標楷體" pitchFamily="65" charset="-120"/>
                <a:ea typeface="標楷體" pitchFamily="65" charset="-120"/>
              </a:rPr>
              <a:t>防災</a:t>
            </a:r>
            <a:r>
              <a:rPr lang="ja-JP" altLang="en-US" dirty="0" smtClean="0">
                <a:latin typeface="標楷體" pitchFamily="65" charset="-120"/>
                <a:ea typeface="標楷體" pitchFamily="65" charset="-120"/>
              </a:rPr>
              <a:t>研究所</a:t>
            </a:r>
            <a:r>
              <a:rPr lang="zh-TW" altLang="en-US" dirty="0" smtClean="0">
                <a:latin typeface="標楷體" pitchFamily="65" charset="-120"/>
                <a:ea typeface="標楷體" pitchFamily="65" charset="-120"/>
              </a:rPr>
              <a:t>創所以來</a:t>
            </a:r>
            <a:r>
              <a:rPr lang="ja-JP" altLang="en-US" dirty="0" smtClean="0">
                <a:latin typeface="標楷體" pitchFamily="65" charset="-120"/>
                <a:ea typeface="標楷體" pitchFamily="65" charset="-120"/>
              </a:rPr>
              <a:t>、</a:t>
            </a:r>
            <a:r>
              <a:rPr lang="zh-TW" altLang="en-US" dirty="0" smtClean="0">
                <a:latin typeface="標楷體" pitchFamily="65" charset="-120"/>
                <a:ea typeface="標楷體" pitchFamily="65" charset="-120"/>
              </a:rPr>
              <a:t>從</a:t>
            </a:r>
            <a:r>
              <a:rPr lang="ja-JP" altLang="en-US" dirty="0" smtClean="0">
                <a:latin typeface="標楷體" pitchFamily="65" charset="-120"/>
                <a:ea typeface="標楷體" pitchFamily="65" charset="-120"/>
              </a:rPr>
              <a:t>自然科</a:t>
            </a:r>
            <a:r>
              <a:rPr lang="zh-TW" altLang="en-US" dirty="0" smtClean="0">
                <a:latin typeface="標楷體" pitchFamily="65" charset="-120"/>
                <a:ea typeface="標楷體" pitchFamily="65" charset="-120"/>
              </a:rPr>
              <a:t>學</a:t>
            </a:r>
            <a:r>
              <a:rPr lang="zh-TW" altLang="en-US" dirty="0" smtClean="0">
                <a:latin typeface="標楷體" pitchFamily="65" charset="-120"/>
                <a:ea typeface="標楷體" pitchFamily="65" charset="-120"/>
              </a:rPr>
              <a:t>以至</a:t>
            </a:r>
            <a:r>
              <a:rPr lang="ja-JP" altLang="en-US" dirty="0" smtClean="0">
                <a:latin typeface="標楷體" pitchFamily="65" charset="-120"/>
                <a:ea typeface="標楷體" pitchFamily="65" charset="-120"/>
              </a:rPr>
              <a:t>人文</a:t>
            </a:r>
            <a:r>
              <a:rPr lang="zh-TW" altLang="en-US" dirty="0" smtClean="0">
                <a:latin typeface="標楷體" pitchFamily="65" charset="-120"/>
                <a:ea typeface="標楷體" pitchFamily="65" charset="-120"/>
              </a:rPr>
              <a:t>、</a:t>
            </a:r>
            <a:r>
              <a:rPr lang="ja-JP" altLang="en-US" dirty="0" smtClean="0">
                <a:latin typeface="標楷體" pitchFamily="65" charset="-120"/>
                <a:ea typeface="標楷體" pitchFamily="65" charset="-120"/>
              </a:rPr>
              <a:t>社</a:t>
            </a:r>
            <a:r>
              <a:rPr lang="zh-TW" altLang="en-US" dirty="0" smtClean="0">
                <a:latin typeface="標楷體" pitchFamily="65" charset="-120"/>
                <a:ea typeface="標楷體" pitchFamily="65" charset="-120"/>
              </a:rPr>
              <a:t>會</a:t>
            </a:r>
            <a:r>
              <a:rPr lang="ja-JP" altLang="en-US" dirty="0" smtClean="0">
                <a:latin typeface="標楷體" pitchFamily="65" charset="-120"/>
                <a:ea typeface="標楷體" pitchFamily="65" charset="-120"/>
              </a:rPr>
              <a:t>科</a:t>
            </a:r>
            <a:r>
              <a:rPr lang="zh-TW" altLang="en-US" dirty="0" smtClean="0">
                <a:latin typeface="標楷體" pitchFamily="65" charset="-120"/>
                <a:ea typeface="標楷體" pitchFamily="65" charset="-120"/>
              </a:rPr>
              <a:t>學</a:t>
            </a:r>
            <a:r>
              <a:rPr lang="zh-TW" altLang="en-US" dirty="0" smtClean="0">
                <a:latin typeface="標楷體" pitchFamily="65" charset="-120"/>
                <a:ea typeface="標楷體" pitchFamily="65" charset="-120"/>
              </a:rPr>
              <a:t>的</a:t>
            </a:r>
            <a:r>
              <a:rPr lang="ja-JP" altLang="en-US" dirty="0" smtClean="0">
                <a:latin typeface="標楷體" pitchFamily="65" charset="-120"/>
                <a:ea typeface="標楷體" pitchFamily="65" charset="-120"/>
              </a:rPr>
              <a:t>災害</a:t>
            </a:r>
            <a:r>
              <a:rPr lang="zh-TW" altLang="en-US" dirty="0" smtClean="0">
                <a:latin typeface="標楷體" pitchFamily="65" charset="-120"/>
                <a:ea typeface="標楷體" pitchFamily="65" charset="-120"/>
              </a:rPr>
              <a:t>學</a:t>
            </a:r>
            <a:r>
              <a:rPr lang="ja-JP" altLang="en-US" dirty="0" smtClean="0">
                <a:latin typeface="標楷體" pitchFamily="65" charset="-120"/>
                <a:ea typeface="標楷體" pitchFamily="65" charset="-120"/>
              </a:rPr>
              <a:t>理</a:t>
            </a:r>
            <a:r>
              <a:rPr lang="zh-TW" altLang="en-US" dirty="0" smtClean="0">
                <a:latin typeface="標楷體" pitchFamily="65" charset="-120"/>
                <a:ea typeface="標楷體" pitchFamily="65" charset="-120"/>
              </a:rPr>
              <a:t>等進行研究</a:t>
            </a:r>
            <a:r>
              <a:rPr lang="ja-JP" altLang="en-US"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並與建構</a:t>
            </a:r>
            <a:r>
              <a:rPr lang="ja-JP" altLang="en-US" dirty="0" smtClean="0">
                <a:latin typeface="標楷體" pitchFamily="65" charset="-120"/>
                <a:ea typeface="標楷體" pitchFamily="65" charset="-120"/>
              </a:rPr>
              <a:t>防災学</a:t>
            </a:r>
            <a:r>
              <a:rPr lang="zh-TW" altLang="en-US" dirty="0" smtClean="0">
                <a:latin typeface="標楷體" pitchFamily="65" charset="-120"/>
                <a:ea typeface="標楷體" pitchFamily="65" charset="-120"/>
              </a:rPr>
              <a:t>有</a:t>
            </a:r>
            <a:r>
              <a:rPr lang="zh-TW" altLang="en-US" dirty="0" smtClean="0">
                <a:latin typeface="標楷體" pitchFamily="65" charset="-120"/>
                <a:ea typeface="標楷體" pitchFamily="65" charset="-120"/>
              </a:rPr>
              <a:t>關</a:t>
            </a:r>
            <a:r>
              <a:rPr lang="ja-JP" altLang="en-US" dirty="0" smtClean="0">
                <a:latin typeface="標楷體" pitchFamily="65" charset="-120"/>
                <a:ea typeface="標楷體" pitchFamily="65" charset="-120"/>
              </a:rPr>
              <a:t>的</a:t>
            </a:r>
            <a:r>
              <a:rPr lang="zh-TW" altLang="en-US" dirty="0" smtClean="0">
                <a:latin typeface="標楷體" pitchFamily="65" charset="-120"/>
                <a:ea typeface="標楷體" pitchFamily="65" charset="-120"/>
              </a:rPr>
              <a:t>綜合</a:t>
            </a:r>
            <a:r>
              <a:rPr lang="ja-JP" altLang="en-US" dirty="0" smtClean="0">
                <a:latin typeface="標楷體" pitchFamily="65" charset="-120"/>
                <a:ea typeface="標楷體" pitchFamily="65" charset="-120"/>
              </a:rPr>
              <a:t>研究</a:t>
            </a:r>
            <a:r>
              <a:rPr lang="zh-TW" altLang="en-US" dirty="0" smtClean="0">
                <a:latin typeface="標楷體" pitchFamily="65" charset="-120"/>
                <a:ea typeface="標楷體" pitchFamily="65" charset="-120"/>
              </a:rPr>
              <a:t>與大學</a:t>
            </a:r>
            <a:r>
              <a:rPr lang="ja-JP" altLang="en-US" dirty="0" smtClean="0">
                <a:latin typeface="標楷體" pitchFamily="65" charset="-120"/>
                <a:ea typeface="標楷體" pitchFamily="65" charset="-120"/>
              </a:rPr>
              <a:t>教育</a:t>
            </a:r>
            <a:r>
              <a:rPr lang="zh-TW" altLang="en-US" dirty="0" smtClean="0">
                <a:latin typeface="標楷體" pitchFamily="65" charset="-120"/>
                <a:ea typeface="標楷體" pitchFamily="65" charset="-120"/>
              </a:rPr>
              <a:t>做安排與結合</a:t>
            </a:r>
            <a:r>
              <a:rPr lang="ja-JP" altLang="en-US" dirty="0" smtClean="0">
                <a:latin typeface="標楷體" pitchFamily="65" charset="-120"/>
                <a:ea typeface="標楷體" pitchFamily="65" charset="-120"/>
              </a:rPr>
              <a:t>。</a:t>
            </a:r>
            <a:endParaRPr lang="en-US" altLang="ja-JP"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針對全球</a:t>
            </a:r>
            <a:r>
              <a:rPr lang="ja-JP" altLang="en-US" dirty="0" smtClean="0">
                <a:latin typeface="標楷體" pitchFamily="65" charset="-120"/>
                <a:ea typeface="標楷體" pitchFamily="65" charset="-120"/>
              </a:rPr>
              <a:t>規模</a:t>
            </a:r>
            <a:r>
              <a:rPr lang="zh-TW" altLang="en-US" dirty="0" smtClean="0">
                <a:latin typeface="標楷體" pitchFamily="65" charset="-120"/>
                <a:ea typeface="標楷體" pitchFamily="65" charset="-120"/>
              </a:rPr>
              <a:t>或</a:t>
            </a:r>
            <a:r>
              <a:rPr lang="ja-JP" altLang="en-US" dirty="0" smtClean="0">
                <a:latin typeface="標楷體" pitchFamily="65" charset="-120"/>
                <a:ea typeface="標楷體" pitchFamily="65" charset="-120"/>
              </a:rPr>
              <a:t>地</a:t>
            </a:r>
            <a:r>
              <a:rPr lang="zh-TW" altLang="en-US" dirty="0" smtClean="0">
                <a:latin typeface="標楷體" pitchFamily="65" charset="-120"/>
                <a:ea typeface="標楷體" pitchFamily="65" charset="-120"/>
              </a:rPr>
              <a:t>區</a:t>
            </a:r>
            <a:r>
              <a:rPr lang="ja-JP" altLang="en-US" dirty="0" smtClean="0">
                <a:latin typeface="標楷體" pitchFamily="65" charset="-120"/>
                <a:ea typeface="標楷體" pitchFamily="65" charset="-120"/>
              </a:rPr>
              <a:t>特性</a:t>
            </a:r>
            <a:r>
              <a:rPr lang="zh-TW" altLang="en-US" dirty="0" smtClean="0">
                <a:latin typeface="標楷體" pitchFamily="65" charset="-120"/>
                <a:ea typeface="標楷體" pitchFamily="65" charset="-120"/>
              </a:rPr>
              <a:t>的</a:t>
            </a:r>
            <a:r>
              <a:rPr lang="ja-JP" altLang="en-US" dirty="0" smtClean="0">
                <a:latin typeface="標楷體" pitchFamily="65" charset="-120"/>
                <a:ea typeface="標楷體" pitchFamily="65" charset="-120"/>
              </a:rPr>
              <a:t>災害</a:t>
            </a:r>
            <a:r>
              <a:rPr lang="zh-TW" altLang="en-US" dirty="0" smtClean="0">
                <a:latin typeface="標楷體" pitchFamily="65" charset="-120"/>
                <a:ea typeface="標楷體" pitchFamily="65" charset="-120"/>
              </a:rPr>
              <a:t>與</a:t>
            </a:r>
            <a:r>
              <a:rPr lang="ja-JP" altLang="en-US" dirty="0" smtClean="0">
                <a:latin typeface="標楷體" pitchFamily="65" charset="-120"/>
                <a:ea typeface="標楷體" pitchFamily="65" charset="-120"/>
              </a:rPr>
              <a:t>防災</a:t>
            </a:r>
            <a:r>
              <a:rPr lang="zh-TW" altLang="en-US" dirty="0" smtClean="0">
                <a:latin typeface="標楷體" pitchFamily="65" charset="-120"/>
                <a:ea typeface="標楷體" pitchFamily="65" charset="-120"/>
              </a:rPr>
              <a:t>相關的</a:t>
            </a:r>
            <a:r>
              <a:rPr lang="zh-TW" altLang="en-US" dirty="0" smtClean="0">
                <a:latin typeface="標楷體" pitchFamily="65" charset="-120"/>
                <a:ea typeface="標楷體" pitchFamily="65" charset="-120"/>
              </a:rPr>
              <a:t>多樣</a:t>
            </a:r>
            <a:r>
              <a:rPr lang="ja-JP" altLang="en-US" dirty="0" smtClean="0">
                <a:latin typeface="標楷體" pitchFamily="65" charset="-120"/>
                <a:ea typeface="標楷體" pitchFamily="65" charset="-120"/>
              </a:rPr>
              <a:t>課題、</a:t>
            </a:r>
            <a:r>
              <a:rPr lang="zh-TW" altLang="en-US" dirty="0" smtClean="0">
                <a:latin typeface="標楷體" pitchFamily="65" charset="-120"/>
                <a:ea typeface="標楷體" pitchFamily="65" charset="-120"/>
              </a:rPr>
              <a:t>以</a:t>
            </a:r>
            <a:r>
              <a:rPr lang="ja-JP" altLang="en-US" dirty="0" smtClean="0">
                <a:latin typeface="標楷體" pitchFamily="65" charset="-120"/>
                <a:ea typeface="標楷體" pitchFamily="65" charset="-120"/>
              </a:rPr>
              <a:t>災害</a:t>
            </a:r>
            <a:r>
              <a:rPr lang="zh-TW" altLang="en-US" dirty="0" smtClean="0">
                <a:latin typeface="標楷體" pitchFamily="65" charset="-120"/>
                <a:ea typeface="標楷體" pitchFamily="65" charset="-120"/>
              </a:rPr>
              <a:t>學理</a:t>
            </a:r>
            <a:r>
              <a:rPr lang="zh-TW" altLang="en-US" dirty="0" smtClean="0">
                <a:latin typeface="標楷體" pitchFamily="65" charset="-120"/>
                <a:ea typeface="標楷體" pitchFamily="65" charset="-120"/>
              </a:rPr>
              <a:t>的</a:t>
            </a:r>
            <a:r>
              <a:rPr lang="ja-JP" altLang="en-US" dirty="0" smtClean="0">
                <a:latin typeface="標楷體" pitchFamily="65" charset="-120"/>
                <a:ea typeface="標楷體" pitchFamily="65" charset="-120"/>
              </a:rPr>
              <a:t>追求</a:t>
            </a:r>
            <a:r>
              <a:rPr lang="zh-TW" altLang="en-US" dirty="0" smtClean="0">
                <a:latin typeface="標楷體" pitchFamily="65" charset="-120"/>
                <a:ea typeface="標楷體" pitchFamily="65" charset="-120"/>
              </a:rPr>
              <a:t>為目標之</a:t>
            </a:r>
            <a:r>
              <a:rPr lang="zh-TW" altLang="en-US" dirty="0" smtClean="0">
                <a:latin typeface="標楷體" pitchFamily="65" charset="-120"/>
                <a:ea typeface="標楷體" pitchFamily="65" charset="-120"/>
              </a:rPr>
              <a:t>同時</a:t>
            </a:r>
            <a:r>
              <a:rPr lang="ja-JP" altLang="en-US" dirty="0" smtClean="0">
                <a:latin typeface="標楷體" pitchFamily="65" charset="-120"/>
                <a:ea typeface="標楷體" pitchFamily="65" charset="-120"/>
              </a:rPr>
              <a:t>、</a:t>
            </a:r>
            <a:r>
              <a:rPr lang="zh-TW" altLang="en-US" dirty="0" smtClean="0">
                <a:latin typeface="標楷體" pitchFamily="65" charset="-120"/>
                <a:ea typeface="標楷體" pitchFamily="65" charset="-120"/>
              </a:rPr>
              <a:t>也期待能解決現實社會的問題等之實踐研究的落實。</a:t>
            </a:r>
            <a:r>
              <a:rPr lang="zh-TW" altLang="en-US" dirty="0" smtClean="0">
                <a:latin typeface="標楷體" pitchFamily="65" charset="-120"/>
                <a:ea typeface="標楷體" pitchFamily="65" charset="-120"/>
              </a:rPr>
              <a:t>並以培養安定</a:t>
            </a:r>
            <a:r>
              <a:rPr lang="ja-JP" altLang="en-US" dirty="0" smtClean="0">
                <a:latin typeface="標楷體" pitchFamily="65" charset="-120"/>
                <a:ea typeface="標楷體" pitchFamily="65" charset="-120"/>
              </a:rPr>
              <a:t>世界</a:t>
            </a:r>
            <a:r>
              <a:rPr lang="zh-TW" altLang="en-US" dirty="0" smtClean="0">
                <a:latin typeface="標楷體" pitchFamily="65" charset="-120"/>
                <a:ea typeface="標楷體" pitchFamily="65" charset="-120"/>
              </a:rPr>
              <a:t>或對環境</a:t>
            </a:r>
            <a:r>
              <a:rPr lang="zh-TW" altLang="en-US" dirty="0" smtClean="0">
                <a:latin typeface="標楷體" pitchFamily="65" charset="-120"/>
                <a:ea typeface="標楷體" pitchFamily="65" charset="-120"/>
              </a:rPr>
              <a:t>永</a:t>
            </a:r>
            <a:r>
              <a:rPr lang="zh-TW" altLang="en-US" dirty="0" smtClean="0">
                <a:latin typeface="標楷體" pitchFamily="65" charset="-120"/>
                <a:ea typeface="標楷體" pitchFamily="65" charset="-120"/>
              </a:rPr>
              <a:t>續</a:t>
            </a:r>
            <a:r>
              <a:rPr lang="zh-TW" altLang="en-US" dirty="0" smtClean="0">
                <a:latin typeface="標楷體" pitchFamily="65" charset="-120"/>
                <a:ea typeface="標楷體" pitchFamily="65" charset="-120"/>
              </a:rPr>
              <a:t>發展能</a:t>
            </a:r>
            <a:r>
              <a:rPr lang="zh-TW" altLang="en-US" dirty="0" smtClean="0">
                <a:latin typeface="標楷體" pitchFamily="65" charset="-120"/>
                <a:ea typeface="標楷體" pitchFamily="65" charset="-120"/>
              </a:rPr>
              <a:t>有所</a:t>
            </a:r>
            <a:r>
              <a:rPr lang="zh-TW" altLang="en-US" dirty="0" smtClean="0">
                <a:latin typeface="標楷體" pitchFamily="65" charset="-120"/>
                <a:ea typeface="標楷體" pitchFamily="65" charset="-120"/>
              </a:rPr>
              <a:t>貢獻的</a:t>
            </a:r>
            <a:r>
              <a:rPr lang="zh-TW" altLang="en-US" dirty="0" smtClean="0">
                <a:latin typeface="標楷體" pitchFamily="65" charset="-120"/>
                <a:ea typeface="標楷體" pitchFamily="65" charset="-120"/>
              </a:rPr>
              <a:t>人才為</a:t>
            </a:r>
            <a:r>
              <a:rPr lang="zh-TW" altLang="en-US" dirty="0" smtClean="0">
                <a:latin typeface="標楷體" pitchFamily="65" charset="-120"/>
                <a:ea typeface="標楷體" pitchFamily="65" charset="-120"/>
              </a:rPr>
              <a:t>目標。</a:t>
            </a:r>
            <a:endParaRPr lang="zh-TW" altLang="en-US" dirty="0">
              <a:latin typeface="標楷體" pitchFamily="65" charset="-120"/>
              <a:ea typeface="標楷體" pitchFamily="65" charset="-120"/>
            </a:endParaRPr>
          </a:p>
        </p:txBody>
      </p:sp>
      <p:pic>
        <p:nvPicPr>
          <p:cNvPr id="2050" name="Picture 2" descr="研究所の存立理念及び活動網領"/>
          <p:cNvPicPr>
            <a:picLocks noChangeAspect="1" noChangeArrowheads="1"/>
          </p:cNvPicPr>
          <p:nvPr/>
        </p:nvPicPr>
        <p:blipFill>
          <a:blip r:embed="rId2" cstate="print"/>
          <a:srcRect/>
          <a:stretch>
            <a:fillRect/>
          </a:stretch>
        </p:blipFill>
        <p:spPr bwMode="auto">
          <a:xfrm>
            <a:off x="3571875" y="5589240"/>
            <a:ext cx="5572125" cy="990600"/>
          </a:xfrm>
          <a:prstGeom prst="rect">
            <a:avLst/>
          </a:prstGeom>
          <a:noFill/>
        </p:spPr>
      </p:pic>
    </p:spTree>
    <p:extLst>
      <p:ext uri="{BB962C8B-B14F-4D97-AF65-F5344CB8AC3E}">
        <p14:creationId xmlns:p14="http://schemas.microsoft.com/office/powerpoint/2010/main" xmlns="" val="21996890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latin typeface="標楷體" pitchFamily="65" charset="-120"/>
                <a:ea typeface="標楷體" pitchFamily="65" charset="-120"/>
              </a:rPr>
              <a:t>京大</a:t>
            </a:r>
            <a:r>
              <a:rPr lang="ja-JP" altLang="en-US" dirty="0" smtClean="0">
                <a:latin typeface="標楷體" pitchFamily="65" charset="-120"/>
                <a:ea typeface="標楷體" pitchFamily="65" charset="-120"/>
              </a:rPr>
              <a:t>防災研究所</a:t>
            </a:r>
            <a:r>
              <a:rPr lang="zh-TW" altLang="en-US" dirty="0" smtClean="0">
                <a:latin typeface="標楷體" pitchFamily="65" charset="-120"/>
                <a:ea typeface="標楷體" pitchFamily="65" charset="-120"/>
              </a:rPr>
              <a:t>的</a:t>
            </a:r>
            <a:r>
              <a:rPr lang="ja-JP" altLang="en-US" dirty="0" smtClean="0">
                <a:latin typeface="標楷體" pitchFamily="65" charset="-120"/>
                <a:ea typeface="標楷體" pitchFamily="65" charset="-120"/>
              </a:rPr>
              <a:t>研究</a:t>
            </a:r>
            <a:r>
              <a:rPr lang="zh-TW" altLang="en-US" dirty="0" smtClean="0">
                <a:latin typeface="標楷體" pitchFamily="65" charset="-120"/>
                <a:ea typeface="標楷體" pitchFamily="65" charset="-120"/>
              </a:rPr>
              <a:t>與</a:t>
            </a:r>
            <a:r>
              <a:rPr lang="ja-JP" altLang="en-US" dirty="0" smtClean="0">
                <a:latin typeface="標楷體" pitchFamily="65" charset="-120"/>
                <a:ea typeface="標楷體" pitchFamily="65" charset="-120"/>
              </a:rPr>
              <a:t>教育理念 </a:t>
            </a:r>
            <a:endParaRPr lang="zh-TW" altLang="en-US" dirty="0">
              <a:latin typeface="標楷體" pitchFamily="65" charset="-120"/>
              <a:ea typeface="標楷體" pitchFamily="65" charset="-120"/>
            </a:endParaRPr>
          </a:p>
        </p:txBody>
      </p:sp>
      <p:grpSp>
        <p:nvGrpSpPr>
          <p:cNvPr id="25" name="群組 24"/>
          <p:cNvGrpSpPr/>
          <p:nvPr/>
        </p:nvGrpSpPr>
        <p:grpSpPr>
          <a:xfrm>
            <a:off x="539552" y="1844824"/>
            <a:ext cx="7560840" cy="646331"/>
            <a:chOff x="611560" y="1844824"/>
            <a:chExt cx="7200800" cy="646331"/>
          </a:xfrm>
        </p:grpSpPr>
        <p:sp>
          <p:nvSpPr>
            <p:cNvPr id="4" name="文字方塊 3"/>
            <p:cNvSpPr txBox="1"/>
            <p:nvPr/>
          </p:nvSpPr>
          <p:spPr>
            <a:xfrm>
              <a:off x="611560" y="1916832"/>
              <a:ext cx="1368152"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zh-TW" altLang="en-US" sz="2400" dirty="0" smtClean="0">
                  <a:latin typeface="標楷體" pitchFamily="65" charset="-120"/>
                  <a:ea typeface="標楷體" pitchFamily="65" charset="-120"/>
                </a:rPr>
                <a:t>研究</a:t>
              </a:r>
              <a:endParaRPr lang="zh-TW" altLang="en-US" sz="2400" dirty="0">
                <a:latin typeface="標楷體" pitchFamily="65" charset="-120"/>
                <a:ea typeface="標楷體" pitchFamily="65" charset="-120"/>
              </a:endParaRPr>
            </a:p>
          </p:txBody>
        </p:sp>
        <p:cxnSp>
          <p:nvCxnSpPr>
            <p:cNvPr id="6" name="直線接點 5"/>
            <p:cNvCxnSpPr>
              <a:stCxn id="4" idx="3"/>
              <a:endCxn id="11" idx="1"/>
            </p:cNvCxnSpPr>
            <p:nvPr/>
          </p:nvCxnSpPr>
          <p:spPr>
            <a:xfrm>
              <a:off x="1979712" y="2147665"/>
              <a:ext cx="864096" cy="20325"/>
            </a:xfrm>
            <a:prstGeom prst="line">
              <a:avLst/>
            </a:prstGeom>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2843808" y="1844824"/>
              <a:ext cx="4968552"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zh-TW" altLang="en-US" dirty="0" smtClean="0">
                  <a:latin typeface="標楷體" pitchFamily="65" charset="-120"/>
                  <a:ea typeface="標楷體" pitchFamily="65" charset="-120"/>
                </a:rPr>
                <a:t>全球性或地區性減災為課題之災害學理的研究與追求，並朝綜合防災與實踐性防災邁進。</a:t>
              </a:r>
              <a:endParaRPr lang="zh-TW" altLang="en-US" dirty="0">
                <a:latin typeface="標楷體" pitchFamily="65" charset="-120"/>
                <a:ea typeface="標楷體" pitchFamily="65" charset="-120"/>
              </a:endParaRPr>
            </a:p>
          </p:txBody>
        </p:sp>
      </p:grpSp>
      <p:grpSp>
        <p:nvGrpSpPr>
          <p:cNvPr id="26" name="群組 25"/>
          <p:cNvGrpSpPr/>
          <p:nvPr/>
        </p:nvGrpSpPr>
        <p:grpSpPr>
          <a:xfrm>
            <a:off x="539552" y="2780928"/>
            <a:ext cx="7632848" cy="1200329"/>
            <a:chOff x="542981" y="1844824"/>
            <a:chExt cx="7269378" cy="1200329"/>
          </a:xfrm>
        </p:grpSpPr>
        <p:sp>
          <p:nvSpPr>
            <p:cNvPr id="27" name="文字方塊 26"/>
            <p:cNvSpPr txBox="1"/>
            <p:nvPr/>
          </p:nvSpPr>
          <p:spPr>
            <a:xfrm>
              <a:off x="542981" y="2204864"/>
              <a:ext cx="1368152"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zh-TW" altLang="en-US" sz="2400" dirty="0" smtClean="0">
                  <a:latin typeface="標楷體" pitchFamily="65" charset="-120"/>
                  <a:ea typeface="標楷體" pitchFamily="65" charset="-120"/>
                </a:rPr>
                <a:t>教育</a:t>
              </a:r>
              <a:endParaRPr lang="zh-TW" altLang="en-US" sz="2400" dirty="0">
                <a:latin typeface="標楷體" pitchFamily="65" charset="-120"/>
                <a:ea typeface="標楷體" pitchFamily="65" charset="-120"/>
              </a:endParaRPr>
            </a:p>
          </p:txBody>
        </p:sp>
        <p:cxnSp>
          <p:nvCxnSpPr>
            <p:cNvPr id="28" name="直線接點 27"/>
            <p:cNvCxnSpPr>
              <a:stCxn id="27" idx="3"/>
              <a:endCxn id="29" idx="1"/>
            </p:cNvCxnSpPr>
            <p:nvPr/>
          </p:nvCxnSpPr>
          <p:spPr>
            <a:xfrm>
              <a:off x="1911133" y="2435697"/>
              <a:ext cx="932674" cy="9292"/>
            </a:xfrm>
            <a:prstGeom prst="line">
              <a:avLst/>
            </a:prstGeom>
          </p:spPr>
          <p:style>
            <a:lnRef idx="1">
              <a:schemeClr val="accent3"/>
            </a:lnRef>
            <a:fillRef idx="2">
              <a:schemeClr val="accent3"/>
            </a:fillRef>
            <a:effectRef idx="1">
              <a:schemeClr val="accent3"/>
            </a:effectRef>
            <a:fontRef idx="minor">
              <a:schemeClr val="dk1"/>
            </a:fontRef>
          </p:style>
        </p:cxnSp>
        <p:sp>
          <p:nvSpPr>
            <p:cNvPr id="29" name="文字方塊 28"/>
            <p:cNvSpPr txBox="1"/>
            <p:nvPr/>
          </p:nvSpPr>
          <p:spPr>
            <a:xfrm>
              <a:off x="2843807" y="1844824"/>
              <a:ext cx="4968552"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zh-TW" altLang="en-US" dirty="0" smtClean="0">
                  <a:latin typeface="標楷體" pitchFamily="65" charset="-120"/>
                  <a:ea typeface="標楷體" pitchFamily="65" charset="-120"/>
                </a:rPr>
                <a:t>以蓄積防災學研究</a:t>
              </a:r>
              <a:r>
                <a:rPr lang="zh-TW" altLang="en-US" dirty="0" smtClean="0">
                  <a:latin typeface="標楷體" pitchFamily="65" charset="-120"/>
                  <a:ea typeface="標楷體" pitchFamily="65" charset="-120"/>
                </a:rPr>
                <a:t>基礎為目的，負起京都大學研究所及大學部的教育任務。培養豐富教養及高尚人品並能調和國家及社會的人才。在研究與實務上，培養能在災害減輕相關的國際型人才。</a:t>
              </a:r>
              <a:endParaRPr lang="zh-TW" altLang="en-US" dirty="0">
                <a:latin typeface="標楷體" pitchFamily="65" charset="-120"/>
                <a:ea typeface="標楷體" pitchFamily="65" charset="-120"/>
              </a:endParaRPr>
            </a:p>
          </p:txBody>
        </p:sp>
      </p:grpSp>
      <p:grpSp>
        <p:nvGrpSpPr>
          <p:cNvPr id="36" name="群組 35"/>
          <p:cNvGrpSpPr/>
          <p:nvPr/>
        </p:nvGrpSpPr>
        <p:grpSpPr>
          <a:xfrm>
            <a:off x="539552" y="4221088"/>
            <a:ext cx="7665252" cy="646331"/>
            <a:chOff x="542981" y="2132856"/>
            <a:chExt cx="7300239" cy="646331"/>
          </a:xfrm>
        </p:grpSpPr>
        <p:sp>
          <p:nvSpPr>
            <p:cNvPr id="37" name="文字方塊 36"/>
            <p:cNvSpPr txBox="1"/>
            <p:nvPr/>
          </p:nvSpPr>
          <p:spPr>
            <a:xfrm>
              <a:off x="542981" y="2204864"/>
              <a:ext cx="1368152"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zh-TW" altLang="en-US" sz="2400" dirty="0" smtClean="0">
                  <a:latin typeface="標楷體" pitchFamily="65" charset="-120"/>
                  <a:ea typeface="標楷體" pitchFamily="65" charset="-120"/>
                </a:rPr>
                <a:t>社會關係</a:t>
              </a:r>
              <a:endParaRPr lang="zh-TW" altLang="en-US" sz="2400" dirty="0">
                <a:latin typeface="標楷體" pitchFamily="65" charset="-120"/>
                <a:ea typeface="標楷體" pitchFamily="65" charset="-120"/>
              </a:endParaRPr>
            </a:p>
          </p:txBody>
        </p:sp>
        <p:cxnSp>
          <p:nvCxnSpPr>
            <p:cNvPr id="38" name="直線接點 37"/>
            <p:cNvCxnSpPr>
              <a:stCxn id="37" idx="3"/>
              <a:endCxn id="39" idx="1"/>
            </p:cNvCxnSpPr>
            <p:nvPr/>
          </p:nvCxnSpPr>
          <p:spPr>
            <a:xfrm>
              <a:off x="1911133" y="2435697"/>
              <a:ext cx="963535" cy="20325"/>
            </a:xfrm>
            <a:prstGeom prst="line">
              <a:avLst/>
            </a:prstGeom>
          </p:spPr>
          <p:style>
            <a:lnRef idx="1">
              <a:schemeClr val="accent4"/>
            </a:lnRef>
            <a:fillRef idx="2">
              <a:schemeClr val="accent4"/>
            </a:fillRef>
            <a:effectRef idx="1">
              <a:schemeClr val="accent4"/>
            </a:effectRef>
            <a:fontRef idx="minor">
              <a:schemeClr val="dk1"/>
            </a:fontRef>
          </p:style>
        </p:cxnSp>
        <p:sp>
          <p:nvSpPr>
            <p:cNvPr id="39" name="文字方塊 38"/>
            <p:cNvSpPr txBox="1"/>
            <p:nvPr/>
          </p:nvSpPr>
          <p:spPr>
            <a:xfrm>
              <a:off x="2874668" y="2132856"/>
              <a:ext cx="4968552"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zh-TW" altLang="en-US" dirty="0" smtClean="0">
                  <a:latin typeface="標楷體" pitchFamily="65" charset="-120"/>
                  <a:ea typeface="標楷體" pitchFamily="65" charset="-120"/>
                </a:rPr>
                <a:t>作為對世界開放的研究所，聯合個別地區與國際世界並傳達防災知識為目標。</a:t>
              </a:r>
              <a:endParaRPr lang="zh-TW" altLang="en-US" dirty="0">
                <a:latin typeface="標楷體" pitchFamily="65" charset="-120"/>
                <a:ea typeface="標楷體" pitchFamily="65" charset="-120"/>
              </a:endParaRPr>
            </a:p>
          </p:txBody>
        </p:sp>
      </p:grpSp>
      <p:grpSp>
        <p:nvGrpSpPr>
          <p:cNvPr id="43" name="群組 42"/>
          <p:cNvGrpSpPr/>
          <p:nvPr/>
        </p:nvGrpSpPr>
        <p:grpSpPr>
          <a:xfrm>
            <a:off x="539552" y="5229200"/>
            <a:ext cx="7665252" cy="646331"/>
            <a:chOff x="542981" y="2132856"/>
            <a:chExt cx="7300239" cy="646331"/>
          </a:xfrm>
        </p:grpSpPr>
        <p:sp>
          <p:nvSpPr>
            <p:cNvPr id="44" name="文字方塊 43"/>
            <p:cNvSpPr txBox="1"/>
            <p:nvPr/>
          </p:nvSpPr>
          <p:spPr>
            <a:xfrm>
              <a:off x="542981" y="2204864"/>
              <a:ext cx="1368152"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zh-TW" altLang="en-US" sz="2400" dirty="0" smtClean="0">
                  <a:latin typeface="標楷體" pitchFamily="65" charset="-120"/>
                  <a:ea typeface="標楷體" pitchFamily="65" charset="-120"/>
                </a:rPr>
                <a:t>營運</a:t>
              </a:r>
              <a:endParaRPr lang="zh-TW" altLang="en-US" sz="2400" dirty="0">
                <a:latin typeface="標楷體" pitchFamily="65" charset="-120"/>
                <a:ea typeface="標楷體" pitchFamily="65" charset="-120"/>
              </a:endParaRPr>
            </a:p>
          </p:txBody>
        </p:sp>
        <p:cxnSp>
          <p:nvCxnSpPr>
            <p:cNvPr id="45" name="直線接點 44"/>
            <p:cNvCxnSpPr>
              <a:stCxn id="44" idx="3"/>
              <a:endCxn id="46" idx="1"/>
            </p:cNvCxnSpPr>
            <p:nvPr/>
          </p:nvCxnSpPr>
          <p:spPr>
            <a:xfrm>
              <a:off x="1911133" y="2435697"/>
              <a:ext cx="963535" cy="20325"/>
            </a:xfrm>
            <a:prstGeom prst="line">
              <a:avLst/>
            </a:prstGeom>
          </p:spPr>
          <p:style>
            <a:lnRef idx="1">
              <a:schemeClr val="accent5"/>
            </a:lnRef>
            <a:fillRef idx="2">
              <a:schemeClr val="accent5"/>
            </a:fillRef>
            <a:effectRef idx="1">
              <a:schemeClr val="accent5"/>
            </a:effectRef>
            <a:fontRef idx="minor">
              <a:schemeClr val="dk1"/>
            </a:fontRef>
          </p:style>
        </p:cxnSp>
        <p:sp>
          <p:nvSpPr>
            <p:cNvPr id="46" name="文字方塊 45"/>
            <p:cNvSpPr txBox="1"/>
            <p:nvPr/>
          </p:nvSpPr>
          <p:spPr>
            <a:xfrm>
              <a:off x="2874668" y="2132856"/>
              <a:ext cx="4968552"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zh-TW" altLang="en-US" dirty="0" smtClean="0">
                  <a:latin typeface="標楷體" pitchFamily="65" charset="-120"/>
                  <a:ea typeface="標楷體" pitchFamily="65" charset="-120"/>
                </a:rPr>
                <a:t>本研究所的營運以考量人權與環境，並配合永續發展，發展並整備能負起教育與研究責任的機構。</a:t>
              </a:r>
              <a:endParaRPr lang="zh-TW" altLang="en-US" dirty="0">
                <a:latin typeface="標楷體" pitchFamily="65" charset="-120"/>
                <a:ea typeface="標楷體" pitchFamily="65" charset="-120"/>
              </a:endParaRPr>
            </a:p>
          </p:txBody>
        </p:sp>
      </p:grpSp>
    </p:spTree>
    <p:extLst>
      <p:ext uri="{BB962C8B-B14F-4D97-AF65-F5344CB8AC3E}">
        <p14:creationId xmlns:p14="http://schemas.microsoft.com/office/powerpoint/2010/main" xmlns="" val="14529150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Times New Roman" pitchFamily="18" charset="0"/>
                <a:ea typeface="標楷體" pitchFamily="65" charset="-120"/>
                <a:cs typeface="Times New Roman" pitchFamily="18" charset="0"/>
              </a:rPr>
              <a:t>共同</a:t>
            </a:r>
            <a:r>
              <a:rPr lang="zh-TW" altLang="en-US" dirty="0" smtClean="0">
                <a:latin typeface="Times New Roman" pitchFamily="18" charset="0"/>
                <a:ea typeface="標楷體" pitchFamily="65" charset="-120"/>
                <a:cs typeface="Times New Roman" pitchFamily="18" charset="0"/>
              </a:rPr>
              <a:t>研究</a:t>
            </a:r>
            <a:endParaRPr lang="zh-TW" altLang="en-US" dirty="0">
              <a:latin typeface="Times New Roman" pitchFamily="18" charset="0"/>
              <a:ea typeface="標楷體" pitchFamily="65" charset="-120"/>
              <a:cs typeface="Times New Roman" pitchFamily="18" charset="0"/>
            </a:endParaRPr>
          </a:p>
        </p:txBody>
      </p:sp>
      <p:sp>
        <p:nvSpPr>
          <p:cNvPr id="3" name="內容版面配置區 2"/>
          <p:cNvSpPr>
            <a:spLocks noGrp="1"/>
          </p:cNvSpPr>
          <p:nvPr>
            <p:ph idx="1"/>
          </p:nvPr>
        </p:nvSpPr>
        <p:spPr/>
        <p:txBody>
          <a:bodyPr>
            <a:normAutofit fontScale="92500" lnSpcReduction="10000"/>
          </a:bodyPr>
          <a:lstStyle/>
          <a:p>
            <a:r>
              <a:rPr lang="zh-TW" altLang="en-US" dirty="0" smtClean="0">
                <a:latin typeface="標楷體" pitchFamily="65" charset="-120"/>
                <a:ea typeface="標楷體" pitchFamily="65" charset="-120"/>
              </a:rPr>
              <a:t>京大防災研究所以「災害相關學理研究及防災相關綜合研究」為目的設於京都大學。從平成</a:t>
            </a:r>
            <a:r>
              <a:rPr lang="en-US" altLang="zh-TW" dirty="0" smtClean="0">
                <a:latin typeface="標楷體" pitchFamily="65" charset="-120"/>
                <a:ea typeface="標楷體" pitchFamily="65" charset="-120"/>
              </a:rPr>
              <a:t>8</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(1996)</a:t>
            </a:r>
            <a:r>
              <a:rPr lang="zh-TW" altLang="en-US" dirty="0" smtClean="0">
                <a:latin typeface="標楷體" pitchFamily="65" charset="-120"/>
                <a:ea typeface="標楷體" pitchFamily="65" charset="-120"/>
              </a:rPr>
              <a:t>起便以全國性協同研究及提供服務使用，廣納人才進行共同研究。</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從平成</a:t>
            </a:r>
            <a:r>
              <a:rPr lang="en-US" altLang="zh-TW" dirty="0" smtClean="0">
                <a:latin typeface="標楷體" pitchFamily="65" charset="-120"/>
                <a:ea typeface="標楷體" pitchFamily="65" charset="-120"/>
              </a:rPr>
              <a:t>22</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2010</a:t>
            </a:r>
            <a:r>
              <a:rPr lang="zh-TW" altLang="en-US" dirty="0" smtClean="0">
                <a:latin typeface="標楷體" pitchFamily="65" charset="-120"/>
                <a:ea typeface="標楷體" pitchFamily="65" charset="-120"/>
              </a:rPr>
              <a:t>）起京大防災研被日政府認定為綜合防災學的共同利用及協同研究之據點，開始進行新型共同研究。從其他公私立大學、國立研究機關及獨立行政法人機構的研究者陸續來京大防災研從事中短期的研究計畫。</a:t>
            </a:r>
            <a:r>
              <a:rPr lang="ja-JP" altLang="en-US" dirty="0" smtClean="0">
                <a:latin typeface="標楷體" pitchFamily="65" charset="-120"/>
                <a:ea typeface="標楷體" pitchFamily="65" charset="-120"/>
              </a:rPr>
              <a:t/>
            </a:r>
            <a:br>
              <a:rPr lang="ja-JP" altLang="en-US" dirty="0" smtClean="0">
                <a:latin typeface="標楷體" pitchFamily="65" charset="-120"/>
                <a:ea typeface="標楷體" pitchFamily="65" charset="-120"/>
              </a:rPr>
            </a:br>
            <a:endParaRPr lang="zh-TW" altLang="en-US" dirty="0">
              <a:latin typeface="標楷體" pitchFamily="65" charset="-120"/>
              <a:ea typeface="標楷體" pitchFamily="65" charset="-120"/>
            </a:endParaRPr>
          </a:p>
        </p:txBody>
      </p:sp>
      <p:pic>
        <p:nvPicPr>
          <p:cNvPr id="21506" name="Picture 2" descr="共同利用・共同研究について"/>
          <p:cNvPicPr>
            <a:picLocks noChangeAspect="1" noChangeArrowheads="1"/>
          </p:cNvPicPr>
          <p:nvPr/>
        </p:nvPicPr>
        <p:blipFill>
          <a:blip r:embed="rId2" cstate="print"/>
          <a:srcRect/>
          <a:stretch>
            <a:fillRect/>
          </a:stretch>
        </p:blipFill>
        <p:spPr bwMode="auto">
          <a:xfrm>
            <a:off x="3648075" y="5445224"/>
            <a:ext cx="5495925" cy="9144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國際交流</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a:xfrm>
            <a:off x="467544" y="1268760"/>
            <a:ext cx="8229600" cy="748679"/>
          </a:xfrm>
        </p:spPr>
        <p:txBody>
          <a:bodyPr>
            <a:normAutofit/>
          </a:bodyPr>
          <a:lstStyle/>
          <a:p>
            <a:r>
              <a:rPr lang="zh-TW" altLang="en-US" sz="2000" dirty="0" smtClean="0">
                <a:latin typeface="標楷體" pitchFamily="65" charset="-120"/>
                <a:ea typeface="標楷體" pitchFamily="65" charset="-120"/>
              </a:rPr>
              <a:t>京大防災研與世界各國的防災機構締結國際學術交流協定，推進防止自然災害相關的學術交流。</a:t>
            </a:r>
            <a:endParaRPr lang="zh-TW" altLang="en-US" sz="2000" dirty="0">
              <a:latin typeface="標楷體" pitchFamily="65" charset="-120"/>
              <a:ea typeface="標楷體" pitchFamily="65" charset="-120"/>
            </a:endParaRPr>
          </a:p>
        </p:txBody>
      </p:sp>
      <p:pic>
        <p:nvPicPr>
          <p:cNvPr id="22530" name="Picture 2" descr="国際交流協定"/>
          <p:cNvPicPr>
            <a:picLocks noChangeAspect="1" noChangeArrowheads="1"/>
          </p:cNvPicPr>
          <p:nvPr/>
        </p:nvPicPr>
        <p:blipFill>
          <a:blip r:embed="rId2" cstate="print"/>
          <a:srcRect/>
          <a:stretch>
            <a:fillRect/>
          </a:stretch>
        </p:blipFill>
        <p:spPr bwMode="auto">
          <a:xfrm>
            <a:off x="3648075" y="5733256"/>
            <a:ext cx="5495925" cy="914400"/>
          </a:xfrm>
          <a:prstGeom prst="rect">
            <a:avLst/>
          </a:prstGeom>
          <a:noFill/>
        </p:spPr>
      </p:pic>
      <p:graphicFrame>
        <p:nvGraphicFramePr>
          <p:cNvPr id="6" name="表格 5"/>
          <p:cNvGraphicFramePr>
            <a:graphicFrameLocks noGrp="1"/>
          </p:cNvGraphicFramePr>
          <p:nvPr/>
        </p:nvGraphicFramePr>
        <p:xfrm>
          <a:off x="899592" y="2132856"/>
          <a:ext cx="7632847" cy="4067745"/>
        </p:xfrm>
        <a:graphic>
          <a:graphicData uri="http://schemas.openxmlformats.org/drawingml/2006/table">
            <a:tbl>
              <a:tblPr>
                <a:tableStyleId>{616DA210-FB5B-4158-B5E0-FEB733F419BA}</a:tableStyleId>
              </a:tblPr>
              <a:tblGrid>
                <a:gridCol w="4308865"/>
                <a:gridCol w="1631213"/>
                <a:gridCol w="1692769"/>
              </a:tblGrid>
              <a:tr h="385966">
                <a:tc>
                  <a:txBody>
                    <a:bodyPr/>
                    <a:lstStyle/>
                    <a:p>
                      <a:pPr algn="l"/>
                      <a:r>
                        <a:rPr lang="zh-TW" altLang="en-US" sz="1800">
                          <a:latin typeface="標楷體" pitchFamily="65" charset="-120"/>
                          <a:ea typeface="標楷體" pitchFamily="65" charset="-120"/>
                        </a:rPr>
                        <a:t>大学／研究機関</a:t>
                      </a:r>
                    </a:p>
                  </a:txBody>
                  <a:tcPr marL="56760" marR="56760" marT="56760" marB="56760" anchor="ctr"/>
                </a:tc>
                <a:tc>
                  <a:txBody>
                    <a:bodyPr/>
                    <a:lstStyle/>
                    <a:p>
                      <a:pPr algn="l"/>
                      <a:r>
                        <a:rPr lang="zh-TW" altLang="en-US" sz="1800">
                          <a:latin typeface="標楷體" pitchFamily="65" charset="-120"/>
                          <a:ea typeface="標楷體" pitchFamily="65" charset="-120"/>
                        </a:rPr>
                        <a:t>国／地域</a:t>
                      </a:r>
                    </a:p>
                  </a:txBody>
                  <a:tcPr marL="56760" marR="56760" marT="56760" marB="56760" anchor="ctr"/>
                </a:tc>
                <a:tc>
                  <a:txBody>
                    <a:bodyPr/>
                    <a:lstStyle/>
                    <a:p>
                      <a:pPr algn="l"/>
                      <a:r>
                        <a:rPr lang="zh-TW" altLang="en-US" sz="1800">
                          <a:latin typeface="標楷體" pitchFamily="65" charset="-120"/>
                          <a:ea typeface="標楷體" pitchFamily="65" charset="-120"/>
                        </a:rPr>
                        <a:t>締結日</a:t>
                      </a:r>
                    </a:p>
                  </a:txBody>
                  <a:tcPr marL="56760" marR="56760" marT="56760" marB="56760" anchor="ctr"/>
                </a:tc>
              </a:tr>
              <a:tr h="658413">
                <a:tc>
                  <a:txBody>
                    <a:bodyPr/>
                    <a:lstStyle/>
                    <a:p>
                      <a:pPr algn="l"/>
                      <a:r>
                        <a:rPr lang="zh-CN" altLang="en-US" sz="1800">
                          <a:latin typeface="標楷體" pitchFamily="65" charset="-120"/>
                          <a:ea typeface="標楷體" pitchFamily="65" charset="-120"/>
                        </a:rPr>
                        <a:t>中国科学院寒区旱区環境與工程研究所</a:t>
                      </a:r>
                    </a:p>
                  </a:txBody>
                  <a:tcPr marL="56760" marR="56760" marT="56760" marB="56760" anchor="ctr"/>
                </a:tc>
                <a:tc>
                  <a:txBody>
                    <a:bodyPr/>
                    <a:lstStyle/>
                    <a:p>
                      <a:pPr algn="l"/>
                      <a:r>
                        <a:rPr lang="zh-TW" altLang="en-US" sz="1800">
                          <a:latin typeface="標楷體" pitchFamily="65" charset="-120"/>
                          <a:ea typeface="標楷體" pitchFamily="65" charset="-120"/>
                        </a:rPr>
                        <a:t>中国</a:t>
                      </a:r>
                    </a:p>
                  </a:txBody>
                  <a:tcPr marL="56760" marR="56760" marT="56760" marB="56760" anchor="ctr"/>
                </a:tc>
                <a:tc>
                  <a:txBody>
                    <a:bodyPr/>
                    <a:lstStyle/>
                    <a:p>
                      <a:pPr algn="l"/>
                      <a:r>
                        <a:rPr lang="en-US" altLang="zh-TW" sz="1800">
                          <a:latin typeface="標楷體" pitchFamily="65" charset="-120"/>
                          <a:ea typeface="標楷體" pitchFamily="65" charset="-120"/>
                        </a:rPr>
                        <a:t>1989/9/20</a:t>
                      </a:r>
                    </a:p>
                  </a:txBody>
                  <a:tcPr marL="56760" marR="56760" marT="56760" marB="56760" anchor="ctr"/>
                </a:tc>
              </a:tr>
              <a:tr h="658413">
                <a:tc>
                  <a:txBody>
                    <a:bodyPr/>
                    <a:lstStyle/>
                    <a:p>
                      <a:pPr algn="l"/>
                      <a:r>
                        <a:rPr lang="ja-JP" altLang="en-US" sz="1800">
                          <a:latin typeface="標楷體" pitchFamily="65" charset="-120"/>
                          <a:ea typeface="標楷體" pitchFamily="65" charset="-120"/>
                        </a:rPr>
                        <a:t>エネルギー鉱物資源省地質学院</a:t>
                      </a:r>
                    </a:p>
                  </a:txBody>
                  <a:tcPr marL="56760" marR="56760" marT="56760" marB="56760" anchor="ctr"/>
                </a:tc>
                <a:tc>
                  <a:txBody>
                    <a:bodyPr/>
                    <a:lstStyle/>
                    <a:p>
                      <a:pPr algn="l"/>
                      <a:r>
                        <a:rPr lang="ja-JP" altLang="en-US" sz="1800">
                          <a:latin typeface="標楷體" pitchFamily="65" charset="-120"/>
                          <a:ea typeface="標楷體" pitchFamily="65" charset="-120"/>
                        </a:rPr>
                        <a:t>インドネシア</a:t>
                      </a:r>
                    </a:p>
                  </a:txBody>
                  <a:tcPr marL="56760" marR="56760" marT="56760" marB="56760" anchor="ctr"/>
                </a:tc>
                <a:tc>
                  <a:txBody>
                    <a:bodyPr/>
                    <a:lstStyle/>
                    <a:p>
                      <a:pPr algn="l"/>
                      <a:r>
                        <a:rPr lang="en-US" altLang="zh-TW" sz="1800">
                          <a:latin typeface="標楷體" pitchFamily="65" charset="-120"/>
                          <a:ea typeface="標楷體" pitchFamily="65" charset="-120"/>
                        </a:rPr>
                        <a:t>1993/7/2</a:t>
                      </a:r>
                    </a:p>
                  </a:txBody>
                  <a:tcPr marL="56760" marR="56760" marT="56760" marB="56760" anchor="ctr"/>
                </a:tc>
              </a:tr>
              <a:tr h="385966">
                <a:tc>
                  <a:txBody>
                    <a:bodyPr/>
                    <a:lstStyle/>
                    <a:p>
                      <a:pPr algn="l"/>
                      <a:r>
                        <a:rPr lang="zh-CN" altLang="en-US" sz="1800">
                          <a:latin typeface="標楷體" pitchFamily="65" charset="-120"/>
                          <a:ea typeface="標楷體" pitchFamily="65" charset="-120"/>
                        </a:rPr>
                        <a:t>中国科学院青蔵高原研究所</a:t>
                      </a:r>
                    </a:p>
                  </a:txBody>
                  <a:tcPr marL="56760" marR="56760" marT="56760" marB="56760" anchor="ctr"/>
                </a:tc>
                <a:tc>
                  <a:txBody>
                    <a:bodyPr/>
                    <a:lstStyle/>
                    <a:p>
                      <a:pPr algn="l"/>
                      <a:r>
                        <a:rPr lang="zh-TW" altLang="en-US" sz="1800">
                          <a:latin typeface="標楷體" pitchFamily="65" charset="-120"/>
                          <a:ea typeface="標楷體" pitchFamily="65" charset="-120"/>
                        </a:rPr>
                        <a:t>中国</a:t>
                      </a:r>
                    </a:p>
                  </a:txBody>
                  <a:tcPr marL="56760" marR="56760" marT="56760" marB="56760" anchor="ctr"/>
                </a:tc>
                <a:tc>
                  <a:txBody>
                    <a:bodyPr/>
                    <a:lstStyle/>
                    <a:p>
                      <a:pPr algn="l"/>
                      <a:r>
                        <a:rPr lang="en-US" altLang="zh-TW" sz="1800">
                          <a:latin typeface="標楷體" pitchFamily="65" charset="-120"/>
                          <a:ea typeface="標楷體" pitchFamily="65" charset="-120"/>
                        </a:rPr>
                        <a:t>1996/6/26</a:t>
                      </a:r>
                    </a:p>
                  </a:txBody>
                  <a:tcPr marL="56760" marR="56760" marT="56760" marB="56760" anchor="ctr"/>
                </a:tc>
              </a:tr>
              <a:tr h="658413">
                <a:tc>
                  <a:txBody>
                    <a:bodyPr/>
                    <a:lstStyle/>
                    <a:p>
                      <a:pPr algn="l"/>
                      <a:r>
                        <a:rPr lang="ja-JP" altLang="en-US" sz="1800">
                          <a:latin typeface="標楷體" pitchFamily="65" charset="-120"/>
                          <a:ea typeface="標楷體" pitchFamily="65" charset="-120"/>
                        </a:rPr>
                        <a:t>国際応用システム分析研究所</a:t>
                      </a:r>
                    </a:p>
                  </a:txBody>
                  <a:tcPr marL="56760" marR="56760" marT="56760" marB="56760" anchor="ctr"/>
                </a:tc>
                <a:tc>
                  <a:txBody>
                    <a:bodyPr/>
                    <a:lstStyle/>
                    <a:p>
                      <a:pPr algn="l"/>
                      <a:r>
                        <a:rPr lang="ja-JP" altLang="en-US" sz="1800">
                          <a:latin typeface="標楷體" pitchFamily="65" charset="-120"/>
                          <a:ea typeface="標楷體" pitchFamily="65" charset="-120"/>
                        </a:rPr>
                        <a:t>オーストリア</a:t>
                      </a:r>
                    </a:p>
                  </a:txBody>
                  <a:tcPr marL="56760" marR="56760" marT="56760" marB="56760" anchor="ctr"/>
                </a:tc>
                <a:tc>
                  <a:txBody>
                    <a:bodyPr/>
                    <a:lstStyle/>
                    <a:p>
                      <a:pPr algn="l"/>
                      <a:r>
                        <a:rPr lang="en-US" altLang="zh-TW" sz="1800">
                          <a:latin typeface="標楷體" pitchFamily="65" charset="-120"/>
                          <a:ea typeface="標楷體" pitchFamily="65" charset="-120"/>
                        </a:rPr>
                        <a:t>2000/5/16</a:t>
                      </a:r>
                    </a:p>
                  </a:txBody>
                  <a:tcPr marL="56760" marR="56760" marT="56760" marB="56760" anchor="ctr"/>
                </a:tc>
              </a:tr>
              <a:tr h="658413">
                <a:tc>
                  <a:txBody>
                    <a:bodyPr/>
                    <a:lstStyle/>
                    <a:p>
                      <a:pPr algn="l"/>
                      <a:r>
                        <a:rPr lang="ja-JP" altLang="en-US" sz="1800">
                          <a:latin typeface="標楷體" pitchFamily="65" charset="-120"/>
                          <a:ea typeface="標楷體" pitchFamily="65" charset="-120"/>
                        </a:rPr>
                        <a:t>フローレンス大学地球科学部 </a:t>
                      </a:r>
                    </a:p>
                  </a:txBody>
                  <a:tcPr marL="56760" marR="56760" marT="56760" marB="56760" anchor="ctr"/>
                </a:tc>
                <a:tc>
                  <a:txBody>
                    <a:bodyPr/>
                    <a:lstStyle/>
                    <a:p>
                      <a:pPr algn="l"/>
                      <a:r>
                        <a:rPr lang="ja-JP" altLang="en-US" sz="1800">
                          <a:latin typeface="標楷體" pitchFamily="65" charset="-120"/>
                          <a:ea typeface="標楷體" pitchFamily="65" charset="-120"/>
                        </a:rPr>
                        <a:t>イタリア</a:t>
                      </a:r>
                    </a:p>
                  </a:txBody>
                  <a:tcPr marL="56760" marR="56760" marT="56760" marB="56760" anchor="ctr"/>
                </a:tc>
                <a:tc>
                  <a:txBody>
                    <a:bodyPr/>
                    <a:lstStyle/>
                    <a:p>
                      <a:pPr algn="l"/>
                      <a:r>
                        <a:rPr lang="en-US" altLang="zh-TW" sz="1800">
                          <a:latin typeface="標楷體" pitchFamily="65" charset="-120"/>
                          <a:ea typeface="標楷體" pitchFamily="65" charset="-120"/>
                        </a:rPr>
                        <a:t>2002/10/28</a:t>
                      </a:r>
                    </a:p>
                  </a:txBody>
                  <a:tcPr marL="56760" marR="56760" marT="56760" marB="56760" anchor="ctr"/>
                </a:tc>
              </a:tr>
              <a:tr h="658413">
                <a:tc>
                  <a:txBody>
                    <a:bodyPr/>
                    <a:lstStyle/>
                    <a:p>
                      <a:pPr algn="l"/>
                      <a:r>
                        <a:rPr lang="zh-TW" altLang="en-US" sz="1800">
                          <a:latin typeface="標楷體" pitchFamily="65" charset="-120"/>
                          <a:ea typeface="標楷體" pitchFamily="65" charset="-120"/>
                        </a:rPr>
                        <a:t>巨大災害軽減研究所</a:t>
                      </a:r>
                    </a:p>
                  </a:txBody>
                  <a:tcPr marL="56760" marR="56760" marT="56760" marB="56760" anchor="ctr"/>
                </a:tc>
                <a:tc>
                  <a:txBody>
                    <a:bodyPr/>
                    <a:lstStyle/>
                    <a:p>
                      <a:pPr algn="l"/>
                      <a:r>
                        <a:rPr lang="ja-JP" altLang="en-US" sz="1800">
                          <a:latin typeface="標楷體" pitchFamily="65" charset="-120"/>
                          <a:ea typeface="標楷體" pitchFamily="65" charset="-120"/>
                        </a:rPr>
                        <a:t>カナダ</a:t>
                      </a:r>
                    </a:p>
                  </a:txBody>
                  <a:tcPr marL="56760" marR="56760" marT="56760" marB="56760" anchor="ctr"/>
                </a:tc>
                <a:tc>
                  <a:txBody>
                    <a:bodyPr/>
                    <a:lstStyle/>
                    <a:p>
                      <a:pPr algn="l"/>
                      <a:r>
                        <a:rPr lang="en-US" altLang="zh-TW" sz="1800" dirty="0">
                          <a:latin typeface="標楷體" pitchFamily="65" charset="-120"/>
                          <a:ea typeface="標楷體" pitchFamily="65" charset="-120"/>
                        </a:rPr>
                        <a:t>2002/11/15</a:t>
                      </a:r>
                    </a:p>
                  </a:txBody>
                  <a:tcPr marL="56760" marR="56760" marT="56760" marB="56760" anchor="ct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txBox="1">
            <a:spLocks/>
          </p:cNvSpPr>
          <p:nvPr/>
        </p:nvSpPr>
        <p:spPr>
          <a:xfrm>
            <a:off x="444654" y="1412776"/>
            <a:ext cx="8435280" cy="472972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itchFamily="2" charset="2"/>
              <a:buChar char="u"/>
            </a:pPr>
            <a:r>
              <a:rPr lang="zh-TW" altLang="en-US" sz="2800" dirty="0" smtClean="0">
                <a:latin typeface="Times New Roman" pitchFamily="18" charset="0"/>
                <a:ea typeface="標楷體" pitchFamily="65" charset="-120"/>
                <a:cs typeface="Times New Roman" pitchFamily="18" charset="0"/>
              </a:rPr>
              <a:t>學歷</a:t>
            </a:r>
            <a:endParaRPr lang="en-US" altLang="zh-TW" sz="2800" dirty="0" smtClean="0">
              <a:latin typeface="Times New Roman" pitchFamily="18" charset="0"/>
              <a:ea typeface="標楷體" pitchFamily="65" charset="-120"/>
              <a:cs typeface="Times New Roman" pitchFamily="18" charset="0"/>
            </a:endParaRPr>
          </a:p>
          <a:p>
            <a:pPr>
              <a:buFont typeface="Arial" panose="020B0604020202020204" pitchFamily="34" charset="0"/>
              <a:buNone/>
            </a:pPr>
            <a:r>
              <a:rPr lang="zh-TW" altLang="en-US" sz="2800" dirty="0" smtClean="0">
                <a:latin typeface="Times New Roman" pitchFamily="18" charset="0"/>
                <a:ea typeface="標楷體" pitchFamily="65" charset="-120"/>
                <a:cs typeface="Times New Roman" pitchFamily="18" charset="0"/>
              </a:rPr>
              <a:t>  </a:t>
            </a:r>
            <a:r>
              <a:rPr lang="en-US" altLang="zh-TW" sz="2800" dirty="0" smtClean="0">
                <a:latin typeface="Times New Roman" pitchFamily="18" charset="0"/>
                <a:ea typeface="標楷體" pitchFamily="65" charset="-120"/>
                <a:cs typeface="Times New Roman" pitchFamily="18" charset="0"/>
              </a:rPr>
              <a:t>1.</a:t>
            </a:r>
            <a:r>
              <a:rPr lang="zh-TW" altLang="en-US" sz="2800" dirty="0" smtClean="0">
                <a:latin typeface="Times New Roman" pitchFamily="18" charset="0"/>
                <a:ea typeface="標楷體" pitchFamily="65" charset="-120"/>
                <a:cs typeface="Times New Roman" pitchFamily="18" charset="0"/>
              </a:rPr>
              <a:t>京都大學工學研究科都市環境工學博士</a:t>
            </a:r>
            <a:endParaRPr lang="en-US" altLang="zh-TW" sz="2800" dirty="0" smtClean="0">
              <a:latin typeface="Times New Roman" pitchFamily="18" charset="0"/>
              <a:ea typeface="標楷體" pitchFamily="65" charset="-120"/>
              <a:cs typeface="Times New Roman" pitchFamily="18" charset="0"/>
            </a:endParaRPr>
          </a:p>
          <a:p>
            <a:pPr>
              <a:buFont typeface="Arial" panose="020B0604020202020204" pitchFamily="34" charset="0"/>
              <a:buNone/>
            </a:pPr>
            <a:r>
              <a:rPr lang="zh-TW" altLang="en-US" sz="2800" dirty="0" smtClean="0">
                <a:latin typeface="Times New Roman" pitchFamily="18" charset="0"/>
                <a:ea typeface="標楷體" pitchFamily="65" charset="-120"/>
                <a:cs typeface="Times New Roman" pitchFamily="18" charset="0"/>
              </a:rPr>
              <a:t>  </a:t>
            </a:r>
            <a:r>
              <a:rPr lang="en-US" altLang="zh-TW" sz="2800" dirty="0" smtClean="0">
                <a:latin typeface="Times New Roman" pitchFamily="18" charset="0"/>
                <a:ea typeface="標楷體" pitchFamily="65" charset="-120"/>
                <a:cs typeface="Times New Roman" pitchFamily="18" charset="0"/>
              </a:rPr>
              <a:t>2.</a:t>
            </a:r>
            <a:r>
              <a:rPr lang="zh-TW" altLang="en-US" sz="2800" dirty="0" smtClean="0">
                <a:latin typeface="Times New Roman" pitchFamily="18" charset="0"/>
                <a:ea typeface="標楷體" pitchFamily="65" charset="-120"/>
                <a:cs typeface="Times New Roman" pitchFamily="18" charset="0"/>
              </a:rPr>
              <a:t>國立政治</a:t>
            </a:r>
            <a:r>
              <a:rPr lang="zh-TW" altLang="en-US" sz="2800" dirty="0" smtClean="0">
                <a:latin typeface="Times New Roman" pitchFamily="18" charset="0"/>
                <a:ea typeface="標楷體" pitchFamily="65" charset="-120"/>
                <a:cs typeface="Times New Roman" pitchFamily="18" charset="0"/>
              </a:rPr>
              <a:t>大學學士</a:t>
            </a:r>
            <a:r>
              <a:rPr lang="en-US" altLang="zh-TW" sz="2800" dirty="0" smtClean="0">
                <a:latin typeface="Times New Roman" pitchFamily="18" charset="0"/>
                <a:ea typeface="標楷體" pitchFamily="65" charset="-120"/>
                <a:cs typeface="Times New Roman" pitchFamily="18" charset="0"/>
              </a:rPr>
              <a:t>、</a:t>
            </a:r>
            <a:r>
              <a:rPr lang="zh-TW" altLang="en-US" sz="2800" dirty="0" smtClean="0">
                <a:latin typeface="Times New Roman" pitchFamily="18" charset="0"/>
                <a:ea typeface="標楷體" pitchFamily="65" charset="-120"/>
                <a:cs typeface="Times New Roman" pitchFamily="18" charset="0"/>
              </a:rPr>
              <a:t>教育</a:t>
            </a:r>
            <a:r>
              <a:rPr lang="zh-TW" altLang="en-US" sz="2800" dirty="0" smtClean="0">
                <a:latin typeface="Times New Roman" pitchFamily="18" charset="0"/>
                <a:ea typeface="標楷體" pitchFamily="65" charset="-120"/>
                <a:cs typeface="Times New Roman" pitchFamily="18" charset="0"/>
              </a:rPr>
              <a:t>學院</a:t>
            </a:r>
            <a:r>
              <a:rPr lang="zh-TW" altLang="en-US" sz="2800" dirty="0" smtClean="0">
                <a:latin typeface="Times New Roman" pitchFamily="18" charset="0"/>
                <a:ea typeface="標楷體" pitchFamily="65" charset="-120"/>
                <a:cs typeface="Times New Roman" pitchFamily="18" charset="0"/>
              </a:rPr>
              <a:t>碩士</a:t>
            </a:r>
            <a:endParaRPr lang="en-US" altLang="zh-TW" sz="2800" dirty="0" smtClean="0">
              <a:latin typeface="Times New Roman" pitchFamily="18" charset="0"/>
              <a:ea typeface="標楷體" pitchFamily="65" charset="-120"/>
              <a:cs typeface="Times New Roman" pitchFamily="18" charset="0"/>
            </a:endParaRPr>
          </a:p>
          <a:p>
            <a:pPr>
              <a:buFont typeface="Wingdings" pitchFamily="2" charset="2"/>
              <a:buChar char="u"/>
            </a:pPr>
            <a:r>
              <a:rPr lang="zh-TW" altLang="en-US" sz="2800" dirty="0" smtClean="0">
                <a:latin typeface="Times New Roman" pitchFamily="18" charset="0"/>
                <a:ea typeface="標楷體" pitchFamily="65" charset="-120"/>
                <a:cs typeface="Times New Roman" pitchFamily="18" charset="0"/>
              </a:rPr>
              <a:t>經歷</a:t>
            </a:r>
            <a:endParaRPr lang="en-US" altLang="zh-TW" sz="2800" dirty="0" smtClean="0">
              <a:latin typeface="Times New Roman" pitchFamily="18" charset="0"/>
              <a:ea typeface="標楷體" pitchFamily="65" charset="-120"/>
              <a:cs typeface="Times New Roman" pitchFamily="18" charset="0"/>
            </a:endParaRPr>
          </a:p>
          <a:p>
            <a:pPr>
              <a:buNone/>
            </a:pPr>
            <a:r>
              <a:rPr lang="zh-TW" altLang="en-US" sz="2800" dirty="0" smtClean="0">
                <a:latin typeface="Times New Roman" pitchFamily="18" charset="0"/>
                <a:ea typeface="標楷體" pitchFamily="65" charset="-120"/>
                <a:cs typeface="Times New Roman" pitchFamily="18" charset="0"/>
              </a:rPr>
              <a:t>  </a:t>
            </a:r>
            <a:r>
              <a:rPr lang="en-US" altLang="zh-TW" sz="2800" dirty="0" smtClean="0">
                <a:latin typeface="Times New Roman" pitchFamily="18" charset="0"/>
                <a:ea typeface="標楷體" pitchFamily="65" charset="-120"/>
                <a:cs typeface="Times New Roman" pitchFamily="18" charset="0"/>
              </a:rPr>
              <a:t>1.</a:t>
            </a:r>
            <a:r>
              <a:rPr lang="zh-TW" altLang="en-US" sz="2800" dirty="0">
                <a:latin typeface="Times New Roman" pitchFamily="18" charset="0"/>
                <a:ea typeface="標楷體" pitchFamily="65" charset="-120"/>
                <a:cs typeface="Times New Roman" pitchFamily="18" charset="0"/>
              </a:rPr>
              <a:t>國立中興</a:t>
            </a:r>
            <a:r>
              <a:rPr lang="zh-TW" altLang="en-US" sz="2800" dirty="0" smtClean="0">
                <a:latin typeface="Times New Roman" pitchFamily="18" charset="0"/>
                <a:ea typeface="標楷體" pitchFamily="65" charset="-120"/>
                <a:cs typeface="Times New Roman" pitchFamily="18" charset="0"/>
              </a:rPr>
              <a:t>大學</a:t>
            </a:r>
            <a:r>
              <a:rPr lang="zh-TW" altLang="en-US" sz="2800" dirty="0">
                <a:latin typeface="Times New Roman" pitchFamily="18" charset="0"/>
                <a:ea typeface="標楷體" pitchFamily="65" charset="-120"/>
                <a:cs typeface="Times New Roman" pitchFamily="18" charset="0"/>
              </a:rPr>
              <a:t>防災中心</a:t>
            </a:r>
            <a:r>
              <a:rPr lang="zh-TW" altLang="en-US" sz="2800" dirty="0" smtClean="0">
                <a:latin typeface="Times New Roman" pitchFamily="18" charset="0"/>
                <a:ea typeface="標楷體" pitchFamily="65" charset="-120"/>
                <a:cs typeface="Times New Roman" pitchFamily="18" charset="0"/>
              </a:rPr>
              <a:t>博士後研究員</a:t>
            </a:r>
            <a:endParaRPr lang="en-US" altLang="zh-TW" sz="2800" dirty="0">
              <a:latin typeface="Times New Roman" pitchFamily="18" charset="0"/>
              <a:ea typeface="標楷體" pitchFamily="65" charset="-120"/>
              <a:cs typeface="Times New Roman" pitchFamily="18" charset="0"/>
            </a:endParaRPr>
          </a:p>
          <a:p>
            <a:pPr>
              <a:buNone/>
            </a:pPr>
            <a:r>
              <a:rPr lang="en-US" altLang="zh-TW" sz="2800" dirty="0" smtClean="0">
                <a:latin typeface="Times New Roman" pitchFamily="18" charset="0"/>
                <a:ea typeface="標楷體" pitchFamily="65" charset="-120"/>
                <a:cs typeface="Times New Roman" pitchFamily="18" charset="0"/>
              </a:rPr>
              <a:t>  2.</a:t>
            </a:r>
            <a:r>
              <a:rPr lang="zh-TW" altLang="en-US" sz="2800" dirty="0">
                <a:latin typeface="Times New Roman" pitchFamily="18" charset="0"/>
                <a:ea typeface="標楷體" pitchFamily="65" charset="-120"/>
                <a:cs typeface="Times New Roman" pitchFamily="18" charset="0"/>
              </a:rPr>
              <a:t>國立中興大學通識中心兼任助理教授</a:t>
            </a:r>
            <a:endParaRPr lang="en-US" altLang="zh-TW" sz="2800" dirty="0">
              <a:latin typeface="Times New Roman" pitchFamily="18" charset="0"/>
              <a:ea typeface="標楷體" pitchFamily="65" charset="-120"/>
              <a:cs typeface="Times New Roman" pitchFamily="18" charset="0"/>
            </a:endParaRPr>
          </a:p>
          <a:p>
            <a:pPr>
              <a:buNone/>
            </a:pPr>
            <a:r>
              <a:rPr lang="en-US" altLang="zh-TW" sz="2800" dirty="0" smtClean="0">
                <a:latin typeface="Times New Roman" pitchFamily="18" charset="0"/>
                <a:ea typeface="標楷體" pitchFamily="65" charset="-120"/>
                <a:cs typeface="Times New Roman" pitchFamily="18" charset="0"/>
              </a:rPr>
              <a:t>  3.</a:t>
            </a:r>
            <a:r>
              <a:rPr lang="zh-TW" altLang="en-US" sz="2800" dirty="0">
                <a:latin typeface="Times New Roman" pitchFamily="18" charset="0"/>
                <a:ea typeface="標楷體" pitchFamily="65" charset="-120"/>
                <a:cs typeface="Times New Roman" pitchFamily="18" charset="0"/>
              </a:rPr>
              <a:t>長榮大學土地開發與管理學系</a:t>
            </a:r>
            <a:r>
              <a:rPr lang="zh-TW" altLang="en-US" sz="2800" dirty="0" smtClean="0">
                <a:latin typeface="Times New Roman" pitchFamily="18" charset="0"/>
                <a:ea typeface="標楷體" pitchFamily="65" charset="-120"/>
                <a:cs typeface="Times New Roman" pitchFamily="18" charset="0"/>
              </a:rPr>
              <a:t>碩班</a:t>
            </a:r>
            <a:r>
              <a:rPr lang="zh-TW" altLang="en-US" sz="2800" dirty="0">
                <a:latin typeface="Times New Roman" pitchFamily="18" charset="0"/>
                <a:ea typeface="標楷體" pitchFamily="65" charset="-120"/>
                <a:cs typeface="Times New Roman" pitchFamily="18" charset="0"/>
              </a:rPr>
              <a:t>兼任助理教授</a:t>
            </a:r>
            <a:endParaRPr lang="en-US" altLang="zh-TW" sz="2800" dirty="0">
              <a:latin typeface="Times New Roman" pitchFamily="18" charset="0"/>
              <a:ea typeface="標楷體" pitchFamily="65" charset="-120"/>
              <a:cs typeface="Times New Roman" pitchFamily="18" charset="0"/>
            </a:endParaRPr>
          </a:p>
          <a:p>
            <a:pPr>
              <a:buFont typeface="Arial" panose="020B0604020202020204" pitchFamily="34" charset="0"/>
              <a:buNone/>
            </a:pPr>
            <a:r>
              <a:rPr lang="en-US" altLang="zh-TW" sz="2800" dirty="0" smtClean="0">
                <a:latin typeface="Times New Roman" pitchFamily="18" charset="0"/>
                <a:ea typeface="標楷體" pitchFamily="65" charset="-120"/>
                <a:cs typeface="Times New Roman" pitchFamily="18" charset="0"/>
              </a:rPr>
              <a:t>  4.</a:t>
            </a:r>
            <a:r>
              <a:rPr lang="zh-TW" altLang="en-US" sz="2800" dirty="0" smtClean="0">
                <a:latin typeface="Times New Roman" pitchFamily="18" charset="0"/>
                <a:ea typeface="標楷體" pitchFamily="65" charset="-120"/>
                <a:cs typeface="Times New Roman" pitchFamily="18" charset="0"/>
              </a:rPr>
              <a:t>京都大學防災研究所研究助理與行政助理</a:t>
            </a:r>
            <a:endParaRPr lang="en-US" altLang="zh-TW" sz="2800" dirty="0" smtClean="0">
              <a:latin typeface="Times New Roman" pitchFamily="18" charset="0"/>
              <a:ea typeface="標楷體" pitchFamily="65" charset="-120"/>
              <a:cs typeface="Times New Roman" pitchFamily="18" charset="0"/>
            </a:endParaRPr>
          </a:p>
          <a:p>
            <a:pPr>
              <a:buFont typeface="Arial" panose="020B0604020202020204" pitchFamily="34" charset="0"/>
              <a:buNone/>
            </a:pPr>
            <a:r>
              <a:rPr lang="zh-TW" altLang="en-US" sz="2800" dirty="0" smtClean="0">
                <a:latin typeface="Times New Roman" pitchFamily="18" charset="0"/>
                <a:ea typeface="標楷體" pitchFamily="65" charset="-120"/>
                <a:cs typeface="Times New Roman" pitchFamily="18" charset="0"/>
              </a:rPr>
              <a:t>  </a:t>
            </a:r>
            <a:r>
              <a:rPr lang="en-US" altLang="zh-TW" sz="2800" dirty="0">
                <a:latin typeface="Times New Roman" pitchFamily="18" charset="0"/>
                <a:ea typeface="標楷體" pitchFamily="65" charset="-120"/>
                <a:cs typeface="Times New Roman" pitchFamily="18" charset="0"/>
              </a:rPr>
              <a:t>5</a:t>
            </a:r>
            <a:r>
              <a:rPr lang="en-US" altLang="zh-TW" sz="2800" dirty="0" smtClean="0">
                <a:latin typeface="Times New Roman" pitchFamily="18" charset="0"/>
                <a:ea typeface="標楷體" pitchFamily="65" charset="-120"/>
                <a:cs typeface="Times New Roman" pitchFamily="18" charset="0"/>
              </a:rPr>
              <a:t>.</a:t>
            </a:r>
            <a:r>
              <a:rPr lang="zh-TW" altLang="en-US" sz="2800" dirty="0" smtClean="0">
                <a:latin typeface="Times New Roman" pitchFamily="18" charset="0"/>
                <a:ea typeface="標楷體" pitchFamily="65" charset="-120"/>
                <a:cs typeface="Times New Roman" pitchFamily="18" charset="0"/>
              </a:rPr>
              <a:t>高雄市立高雄女中科任及導師</a:t>
            </a:r>
            <a:endParaRPr lang="en-US" altLang="zh-TW" sz="2800" dirty="0" smtClean="0">
              <a:latin typeface="Times New Roman" pitchFamily="18" charset="0"/>
              <a:ea typeface="標楷體" pitchFamily="65" charset="-120"/>
              <a:cs typeface="Times New Roman" pitchFamily="18" charset="0"/>
            </a:endParaRPr>
          </a:p>
          <a:p>
            <a:pPr>
              <a:buFont typeface="Arial" panose="020B0604020202020204" pitchFamily="34" charset="0"/>
              <a:buNone/>
            </a:pPr>
            <a:endParaRPr lang="en-US" altLang="zh-TW" sz="2800" dirty="0" smtClean="0">
              <a:latin typeface="Times New Roman" pitchFamily="18" charset="0"/>
              <a:ea typeface="標楷體" pitchFamily="65" charset="-120"/>
              <a:cs typeface="Times New Roman" pitchFamily="18" charset="0"/>
            </a:endParaRPr>
          </a:p>
        </p:txBody>
      </p:sp>
      <p:sp>
        <p:nvSpPr>
          <p:cNvPr id="5" name="標題 4"/>
          <p:cNvSpPr>
            <a:spLocks noGrp="1"/>
          </p:cNvSpPr>
          <p:nvPr>
            <p:ph type="title"/>
          </p:nvPr>
        </p:nvSpPr>
        <p:spPr>
          <a:xfrm>
            <a:off x="323528" y="269776"/>
            <a:ext cx="8229600" cy="1143000"/>
          </a:xfrm>
        </p:spPr>
        <p:txBody>
          <a:bodyPr/>
          <a:lstStyle/>
          <a:p>
            <a:r>
              <a:rPr lang="zh-TW" altLang="en-US" dirty="0" smtClean="0">
                <a:latin typeface="標楷體" panose="03000509000000000000" pitchFamily="65" charset="-120"/>
                <a:ea typeface="標楷體" panose="03000509000000000000" pitchFamily="65" charset="-120"/>
              </a:rPr>
              <a:t>自我</a:t>
            </a:r>
            <a:r>
              <a:rPr lang="zh-TW" altLang="en-US" dirty="0" smtClean="0">
                <a:latin typeface="標楷體" panose="03000509000000000000" pitchFamily="65" charset="-120"/>
                <a:ea typeface="標楷體" panose="03000509000000000000" pitchFamily="65" charset="-120"/>
              </a:rPr>
              <a:t>介紹</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xmlns="" val="42323258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467544" y="260648"/>
          <a:ext cx="8136905" cy="6376531"/>
        </p:xfrm>
        <a:graphic>
          <a:graphicData uri="http://schemas.openxmlformats.org/drawingml/2006/table">
            <a:tbl>
              <a:tblPr>
                <a:tableStyleId>{5940675A-B579-460E-94D1-54222C63F5DA}</a:tableStyleId>
              </a:tblPr>
              <a:tblGrid>
                <a:gridCol w="3528392"/>
                <a:gridCol w="1896212"/>
                <a:gridCol w="2712301"/>
              </a:tblGrid>
              <a:tr h="511692">
                <a:tc>
                  <a:txBody>
                    <a:bodyPr/>
                    <a:lstStyle/>
                    <a:p>
                      <a:pPr algn="l"/>
                      <a:r>
                        <a:rPr lang="ja-JP" altLang="en-US" sz="1800" dirty="0">
                          <a:latin typeface="標楷體" pitchFamily="65" charset="-120"/>
                          <a:ea typeface="標楷體" pitchFamily="65" charset="-120"/>
                        </a:rPr>
                        <a:t>トリプバン大学工学研究科</a:t>
                      </a:r>
                    </a:p>
                  </a:txBody>
                  <a:tcPr marL="23519" marR="23519" marT="23519" marB="23519" anchor="ctr"/>
                </a:tc>
                <a:tc>
                  <a:txBody>
                    <a:bodyPr/>
                    <a:lstStyle/>
                    <a:p>
                      <a:pPr algn="l"/>
                      <a:r>
                        <a:rPr lang="ja-JP" altLang="en-US" sz="1800">
                          <a:latin typeface="標楷體" pitchFamily="65" charset="-120"/>
                          <a:ea typeface="標楷體" pitchFamily="65" charset="-120"/>
                        </a:rPr>
                        <a:t>ネパール</a:t>
                      </a:r>
                    </a:p>
                  </a:txBody>
                  <a:tcPr marL="23519" marR="23519" marT="23519" marB="23519" anchor="ctr"/>
                </a:tc>
                <a:tc>
                  <a:txBody>
                    <a:bodyPr/>
                    <a:lstStyle/>
                    <a:p>
                      <a:pPr algn="l"/>
                      <a:r>
                        <a:rPr lang="en-US" altLang="zh-TW" sz="1800">
                          <a:latin typeface="標楷體" pitchFamily="65" charset="-120"/>
                          <a:ea typeface="標楷體" pitchFamily="65" charset="-120"/>
                        </a:rPr>
                        <a:t>2002/11/29</a:t>
                      </a:r>
                    </a:p>
                  </a:txBody>
                  <a:tcPr marL="23519" marR="23519" marT="23519" marB="23519" anchor="ctr"/>
                </a:tc>
              </a:tr>
              <a:tr h="982977">
                <a:tc>
                  <a:txBody>
                    <a:bodyPr/>
                    <a:lstStyle/>
                    <a:p>
                      <a:pPr algn="l"/>
                      <a:r>
                        <a:rPr lang="ja-JP" altLang="en-US" sz="1800" dirty="0">
                          <a:latin typeface="標楷體" pitchFamily="65" charset="-120"/>
                          <a:ea typeface="標楷體" pitchFamily="65" charset="-120"/>
                        </a:rPr>
                        <a:t>国際下痢疾患研究センタ</a:t>
                      </a:r>
                      <a:r>
                        <a:rPr lang="ja-JP" altLang="en-US" sz="1800" dirty="0" smtClean="0">
                          <a:latin typeface="標楷體" pitchFamily="65" charset="-120"/>
                          <a:ea typeface="標楷體" pitchFamily="65" charset="-120"/>
                        </a:rPr>
                        <a:t>ー：</a:t>
                      </a:r>
                      <a:r>
                        <a:rPr lang="ja-JP" altLang="en-US" sz="1800" dirty="0">
                          <a:latin typeface="標楷體" pitchFamily="65" charset="-120"/>
                          <a:ea typeface="標楷體" pitchFamily="65" charset="-120"/>
                        </a:rPr>
                        <a:t>健康・人口研究センター </a:t>
                      </a:r>
                    </a:p>
                  </a:txBody>
                  <a:tcPr marL="23519" marR="23519" marT="23519" marB="23519" anchor="ctr"/>
                </a:tc>
                <a:tc>
                  <a:txBody>
                    <a:bodyPr/>
                    <a:lstStyle/>
                    <a:p>
                      <a:pPr algn="l"/>
                      <a:r>
                        <a:rPr lang="ja-JP" altLang="en-US" sz="1800">
                          <a:latin typeface="標楷體" pitchFamily="65" charset="-120"/>
                          <a:ea typeface="標楷體" pitchFamily="65" charset="-120"/>
                        </a:rPr>
                        <a:t>バングラデシュ</a:t>
                      </a:r>
                    </a:p>
                  </a:txBody>
                  <a:tcPr marL="23519" marR="23519" marT="23519" marB="23519" anchor="ctr"/>
                </a:tc>
                <a:tc>
                  <a:txBody>
                    <a:bodyPr/>
                    <a:lstStyle/>
                    <a:p>
                      <a:pPr algn="l"/>
                      <a:r>
                        <a:rPr lang="en-US" altLang="zh-TW" sz="1800">
                          <a:latin typeface="標楷體" pitchFamily="65" charset="-120"/>
                          <a:ea typeface="標楷體" pitchFamily="65" charset="-120"/>
                        </a:rPr>
                        <a:t>2002/12/9</a:t>
                      </a:r>
                    </a:p>
                  </a:txBody>
                  <a:tcPr marL="23519" marR="23519" marT="23519" marB="23519" anchor="ctr"/>
                </a:tc>
              </a:tr>
              <a:tr h="511692">
                <a:tc>
                  <a:txBody>
                    <a:bodyPr/>
                    <a:lstStyle/>
                    <a:p>
                      <a:pPr algn="l"/>
                      <a:r>
                        <a:rPr lang="ja-JP" altLang="en-US" sz="1800" dirty="0">
                          <a:latin typeface="標楷體" pitchFamily="65" charset="-120"/>
                          <a:ea typeface="標楷體" pitchFamily="65" charset="-120"/>
                        </a:rPr>
                        <a:t>米国太平洋地震工学研究センター </a:t>
                      </a:r>
                    </a:p>
                  </a:txBody>
                  <a:tcPr marL="23519" marR="23519" marT="23519" marB="23519" anchor="ctr"/>
                </a:tc>
                <a:tc>
                  <a:txBody>
                    <a:bodyPr/>
                    <a:lstStyle/>
                    <a:p>
                      <a:pPr algn="l"/>
                      <a:r>
                        <a:rPr lang="ja-JP" altLang="en-US" sz="1800">
                          <a:latin typeface="標楷體" pitchFamily="65" charset="-120"/>
                          <a:ea typeface="標楷體" pitchFamily="65" charset="-120"/>
                        </a:rPr>
                        <a:t>アメリカ合衆国</a:t>
                      </a:r>
                    </a:p>
                  </a:txBody>
                  <a:tcPr marL="23519" marR="23519" marT="23519" marB="23519" anchor="ctr"/>
                </a:tc>
                <a:tc>
                  <a:txBody>
                    <a:bodyPr/>
                    <a:lstStyle/>
                    <a:p>
                      <a:pPr algn="l"/>
                      <a:r>
                        <a:rPr lang="en-US" altLang="zh-TW" sz="1800">
                          <a:latin typeface="標楷體" pitchFamily="65" charset="-120"/>
                          <a:ea typeface="標楷體" pitchFamily="65" charset="-120"/>
                        </a:rPr>
                        <a:t>2002/12/19</a:t>
                      </a:r>
                    </a:p>
                  </a:txBody>
                  <a:tcPr marL="23519" marR="23519" marT="23519" marB="23519" anchor="ctr"/>
                </a:tc>
              </a:tr>
              <a:tr h="511692">
                <a:tc>
                  <a:txBody>
                    <a:bodyPr/>
                    <a:lstStyle/>
                    <a:p>
                      <a:pPr algn="l"/>
                      <a:r>
                        <a:rPr lang="ja-JP" altLang="en-US" sz="1800">
                          <a:latin typeface="標楷體" pitchFamily="65" charset="-120"/>
                          <a:ea typeface="標楷體" pitchFamily="65" charset="-120"/>
                        </a:rPr>
                        <a:t>コメニウス大学ブラチスラバ校自然科学部</a:t>
                      </a:r>
                    </a:p>
                  </a:txBody>
                  <a:tcPr marL="23519" marR="23519" marT="23519" marB="23519" anchor="ctr"/>
                </a:tc>
                <a:tc>
                  <a:txBody>
                    <a:bodyPr/>
                    <a:lstStyle/>
                    <a:p>
                      <a:pPr algn="l"/>
                      <a:r>
                        <a:rPr lang="ja-JP" altLang="en-US" sz="1800">
                          <a:latin typeface="標楷體" pitchFamily="65" charset="-120"/>
                          <a:ea typeface="標楷體" pitchFamily="65" charset="-120"/>
                        </a:rPr>
                        <a:t>スロヴァキア</a:t>
                      </a:r>
                    </a:p>
                  </a:txBody>
                  <a:tcPr marL="23519" marR="23519" marT="23519" marB="23519" anchor="ctr"/>
                </a:tc>
                <a:tc>
                  <a:txBody>
                    <a:bodyPr/>
                    <a:lstStyle/>
                    <a:p>
                      <a:pPr algn="l"/>
                      <a:r>
                        <a:rPr lang="en-US" altLang="zh-TW" sz="1800">
                          <a:latin typeface="標楷體" pitchFamily="65" charset="-120"/>
                          <a:ea typeface="標楷體" pitchFamily="65" charset="-120"/>
                        </a:rPr>
                        <a:t>2003/4/14</a:t>
                      </a:r>
                    </a:p>
                  </a:txBody>
                  <a:tcPr marL="23519" marR="23519" marT="23519" marB="23519" anchor="ctr"/>
                </a:tc>
              </a:tr>
              <a:tr h="511692">
                <a:tc>
                  <a:txBody>
                    <a:bodyPr/>
                    <a:lstStyle/>
                    <a:p>
                      <a:pPr algn="l"/>
                      <a:r>
                        <a:rPr lang="ja-JP" altLang="en-US" sz="1800">
                          <a:latin typeface="標楷體" pitchFamily="65" charset="-120"/>
                          <a:ea typeface="標楷體" pitchFamily="65" charset="-120"/>
                        </a:rPr>
                        <a:t>インドネシア共和国水管理公団</a:t>
                      </a:r>
                    </a:p>
                  </a:txBody>
                  <a:tcPr marL="23519" marR="23519" marT="23519" marB="23519" anchor="ctr"/>
                </a:tc>
                <a:tc>
                  <a:txBody>
                    <a:bodyPr/>
                    <a:lstStyle/>
                    <a:p>
                      <a:pPr algn="l"/>
                      <a:r>
                        <a:rPr lang="ja-JP" altLang="en-US" sz="1800">
                          <a:latin typeface="標楷體" pitchFamily="65" charset="-120"/>
                          <a:ea typeface="標楷體" pitchFamily="65" charset="-120"/>
                        </a:rPr>
                        <a:t>インドネシア</a:t>
                      </a:r>
                    </a:p>
                  </a:txBody>
                  <a:tcPr marL="23519" marR="23519" marT="23519" marB="23519" anchor="ctr"/>
                </a:tc>
                <a:tc>
                  <a:txBody>
                    <a:bodyPr/>
                    <a:lstStyle/>
                    <a:p>
                      <a:pPr algn="l"/>
                      <a:r>
                        <a:rPr lang="en-US" altLang="zh-TW" sz="1800">
                          <a:latin typeface="標楷體" pitchFamily="65" charset="-120"/>
                          <a:ea typeface="標楷體" pitchFamily="65" charset="-120"/>
                        </a:rPr>
                        <a:t>2003/11/28</a:t>
                      </a:r>
                    </a:p>
                  </a:txBody>
                  <a:tcPr marL="23519" marR="23519" marT="23519" marB="23519" anchor="ctr"/>
                </a:tc>
              </a:tr>
              <a:tr h="511692">
                <a:tc>
                  <a:txBody>
                    <a:bodyPr/>
                    <a:lstStyle/>
                    <a:p>
                      <a:pPr algn="l"/>
                      <a:r>
                        <a:rPr lang="ja-JP" altLang="en-US" sz="1800">
                          <a:latin typeface="標楷體" pitchFamily="65" charset="-120"/>
                          <a:ea typeface="標楷體" pitchFamily="65" charset="-120"/>
                        </a:rPr>
                        <a:t>バングラデシュ工科大学水・洪水管理研究所</a:t>
                      </a:r>
                    </a:p>
                  </a:txBody>
                  <a:tcPr marL="23519" marR="23519" marT="23519" marB="23519" anchor="ctr"/>
                </a:tc>
                <a:tc>
                  <a:txBody>
                    <a:bodyPr/>
                    <a:lstStyle/>
                    <a:p>
                      <a:pPr algn="l"/>
                      <a:r>
                        <a:rPr lang="ja-JP" altLang="en-US" sz="1800">
                          <a:latin typeface="標楷體" pitchFamily="65" charset="-120"/>
                          <a:ea typeface="標楷體" pitchFamily="65" charset="-120"/>
                        </a:rPr>
                        <a:t>バングラデシュ</a:t>
                      </a:r>
                    </a:p>
                  </a:txBody>
                  <a:tcPr marL="23519" marR="23519" marT="23519" marB="23519" anchor="ctr"/>
                </a:tc>
                <a:tc>
                  <a:txBody>
                    <a:bodyPr/>
                    <a:lstStyle/>
                    <a:p>
                      <a:pPr algn="l"/>
                      <a:r>
                        <a:rPr lang="en-US" altLang="zh-TW" sz="1800">
                          <a:latin typeface="標楷體" pitchFamily="65" charset="-120"/>
                          <a:ea typeface="標楷體" pitchFamily="65" charset="-120"/>
                        </a:rPr>
                        <a:t>2004/1/28</a:t>
                      </a:r>
                    </a:p>
                  </a:txBody>
                  <a:tcPr marL="23519" marR="23519" marT="23519" marB="23519" anchor="ctr"/>
                </a:tc>
              </a:tr>
              <a:tr h="276049">
                <a:tc>
                  <a:txBody>
                    <a:bodyPr/>
                    <a:lstStyle/>
                    <a:p>
                      <a:pPr algn="l"/>
                      <a:r>
                        <a:rPr lang="zh-TW" altLang="en-US" sz="1800">
                          <a:latin typeface="標楷體" pitchFamily="65" charset="-120"/>
                          <a:ea typeface="標楷體" pitchFamily="65" charset="-120"/>
                        </a:rPr>
                        <a:t>北京師範大学資源学院</a:t>
                      </a:r>
                    </a:p>
                  </a:txBody>
                  <a:tcPr marL="23519" marR="23519" marT="23519" marB="23519" anchor="ctr"/>
                </a:tc>
                <a:tc>
                  <a:txBody>
                    <a:bodyPr/>
                    <a:lstStyle/>
                    <a:p>
                      <a:pPr algn="l"/>
                      <a:r>
                        <a:rPr lang="zh-TW" altLang="en-US" sz="1800">
                          <a:latin typeface="標楷體" pitchFamily="65" charset="-120"/>
                          <a:ea typeface="標楷體" pitchFamily="65" charset="-120"/>
                        </a:rPr>
                        <a:t>中国</a:t>
                      </a:r>
                    </a:p>
                  </a:txBody>
                  <a:tcPr marL="23519" marR="23519" marT="23519" marB="23519" anchor="ctr"/>
                </a:tc>
                <a:tc>
                  <a:txBody>
                    <a:bodyPr/>
                    <a:lstStyle/>
                    <a:p>
                      <a:pPr algn="l"/>
                      <a:r>
                        <a:rPr lang="en-US" altLang="zh-TW" sz="1800">
                          <a:latin typeface="標楷體" pitchFamily="65" charset="-120"/>
                          <a:ea typeface="標楷體" pitchFamily="65" charset="-120"/>
                        </a:rPr>
                        <a:t>2004/5/31</a:t>
                      </a:r>
                    </a:p>
                  </a:txBody>
                  <a:tcPr marL="23519" marR="23519" marT="23519" marB="23519" anchor="ctr"/>
                </a:tc>
              </a:tr>
              <a:tr h="511692">
                <a:tc>
                  <a:txBody>
                    <a:bodyPr/>
                    <a:lstStyle/>
                    <a:p>
                      <a:pPr algn="l"/>
                      <a:r>
                        <a:rPr lang="ja-JP" altLang="en-US" sz="1800" dirty="0">
                          <a:solidFill>
                            <a:srgbClr val="FF0000"/>
                          </a:solidFill>
                          <a:latin typeface="標楷體" pitchFamily="65" charset="-120"/>
                          <a:ea typeface="標楷體" pitchFamily="65" charset="-120"/>
                        </a:rPr>
                        <a:t>台湾応用研究院地震工学研究センター</a:t>
                      </a:r>
                    </a:p>
                  </a:txBody>
                  <a:tcPr marL="23519" marR="23519" marT="23519" marB="23519" anchor="ctr"/>
                </a:tc>
                <a:tc>
                  <a:txBody>
                    <a:bodyPr/>
                    <a:lstStyle/>
                    <a:p>
                      <a:pPr algn="l"/>
                      <a:r>
                        <a:rPr lang="zh-TW" altLang="en-US" sz="1800" dirty="0">
                          <a:solidFill>
                            <a:srgbClr val="FF0000"/>
                          </a:solidFill>
                          <a:latin typeface="標楷體" pitchFamily="65" charset="-120"/>
                          <a:ea typeface="標楷體" pitchFamily="65" charset="-120"/>
                        </a:rPr>
                        <a:t>台湾</a:t>
                      </a:r>
                    </a:p>
                  </a:txBody>
                  <a:tcPr marL="23519" marR="23519" marT="23519" marB="23519" anchor="ctr"/>
                </a:tc>
                <a:tc>
                  <a:txBody>
                    <a:bodyPr/>
                    <a:lstStyle/>
                    <a:p>
                      <a:pPr algn="l"/>
                      <a:r>
                        <a:rPr lang="en-US" altLang="zh-TW" sz="1800" dirty="0">
                          <a:solidFill>
                            <a:srgbClr val="FF0000"/>
                          </a:solidFill>
                          <a:latin typeface="標楷體" pitchFamily="65" charset="-120"/>
                          <a:ea typeface="標楷體" pitchFamily="65" charset="-120"/>
                        </a:rPr>
                        <a:t>2004/11/19</a:t>
                      </a:r>
                    </a:p>
                  </a:txBody>
                  <a:tcPr marL="23519" marR="23519" marT="23519" marB="23519" anchor="ctr"/>
                </a:tc>
              </a:tr>
              <a:tr h="276049">
                <a:tc>
                  <a:txBody>
                    <a:bodyPr/>
                    <a:lstStyle/>
                    <a:p>
                      <a:pPr algn="l"/>
                      <a:r>
                        <a:rPr lang="ja-JP" altLang="en-US" sz="1800">
                          <a:latin typeface="標楷體" pitchFamily="65" charset="-120"/>
                          <a:ea typeface="標楷體" pitchFamily="65" charset="-120"/>
                        </a:rPr>
                        <a:t>アシュート大学理学部</a:t>
                      </a:r>
                    </a:p>
                  </a:txBody>
                  <a:tcPr marL="23519" marR="23519" marT="23519" marB="23519" anchor="ctr"/>
                </a:tc>
                <a:tc>
                  <a:txBody>
                    <a:bodyPr/>
                    <a:lstStyle/>
                    <a:p>
                      <a:pPr algn="l"/>
                      <a:r>
                        <a:rPr lang="ja-JP" altLang="en-US" sz="1800" dirty="0">
                          <a:latin typeface="標楷體" pitchFamily="65" charset="-120"/>
                          <a:ea typeface="標楷體" pitchFamily="65" charset="-120"/>
                        </a:rPr>
                        <a:t>エジプト</a:t>
                      </a:r>
                    </a:p>
                  </a:txBody>
                  <a:tcPr marL="23519" marR="23519" marT="23519" marB="23519" anchor="ctr"/>
                </a:tc>
                <a:tc>
                  <a:txBody>
                    <a:bodyPr/>
                    <a:lstStyle/>
                    <a:p>
                      <a:pPr algn="l"/>
                      <a:r>
                        <a:rPr lang="en-US" altLang="zh-TW" sz="1800">
                          <a:latin typeface="標楷體" pitchFamily="65" charset="-120"/>
                          <a:ea typeface="標楷體" pitchFamily="65" charset="-120"/>
                        </a:rPr>
                        <a:t>2005/11/6</a:t>
                      </a:r>
                    </a:p>
                  </a:txBody>
                  <a:tcPr marL="23519" marR="23519" marT="23519" marB="23519" anchor="ctr"/>
                </a:tc>
              </a:tr>
              <a:tr h="276049">
                <a:tc>
                  <a:txBody>
                    <a:bodyPr/>
                    <a:lstStyle/>
                    <a:p>
                      <a:pPr algn="l"/>
                      <a:r>
                        <a:rPr lang="ja-JP" altLang="en-US" sz="1800">
                          <a:latin typeface="標楷體" pitchFamily="65" charset="-120"/>
                          <a:ea typeface="標楷體" pitchFamily="65" charset="-120"/>
                        </a:rPr>
                        <a:t>水資源開発管理センター</a:t>
                      </a:r>
                    </a:p>
                  </a:txBody>
                  <a:tcPr marL="23519" marR="23519" marT="23519" marB="23519" anchor="ctr"/>
                </a:tc>
                <a:tc>
                  <a:txBody>
                    <a:bodyPr/>
                    <a:lstStyle/>
                    <a:p>
                      <a:pPr algn="l"/>
                      <a:r>
                        <a:rPr lang="ja-JP" altLang="en-US" sz="1800">
                          <a:latin typeface="標楷體" pitchFamily="65" charset="-120"/>
                          <a:ea typeface="標楷體" pitchFamily="65" charset="-120"/>
                        </a:rPr>
                        <a:t>インド</a:t>
                      </a:r>
                    </a:p>
                  </a:txBody>
                  <a:tcPr marL="23519" marR="23519" marT="23519" marB="23519" anchor="ctr"/>
                </a:tc>
                <a:tc>
                  <a:txBody>
                    <a:bodyPr/>
                    <a:lstStyle/>
                    <a:p>
                      <a:pPr algn="l"/>
                      <a:r>
                        <a:rPr lang="en-US" altLang="zh-TW" sz="1800">
                          <a:latin typeface="標楷體" pitchFamily="65" charset="-120"/>
                          <a:ea typeface="標楷體" pitchFamily="65" charset="-120"/>
                        </a:rPr>
                        <a:t>2006/5/22</a:t>
                      </a:r>
                    </a:p>
                  </a:txBody>
                  <a:tcPr marL="23519" marR="23519" marT="23519" marB="23519" anchor="ctr"/>
                </a:tc>
              </a:tr>
              <a:tr h="511692">
                <a:tc>
                  <a:txBody>
                    <a:bodyPr/>
                    <a:lstStyle/>
                    <a:p>
                      <a:pPr algn="l"/>
                      <a:r>
                        <a:rPr lang="zh-TW" altLang="en-US" sz="1800">
                          <a:latin typeface="標楷體" pitchFamily="65" charset="-120"/>
                          <a:ea typeface="標楷體" pitchFamily="65" charset="-120"/>
                        </a:rPr>
                        <a:t>江原国立大学校防災技術専門大学院 </a:t>
                      </a:r>
                    </a:p>
                  </a:txBody>
                  <a:tcPr marL="23519" marR="23519" marT="23519" marB="23519" anchor="ctr"/>
                </a:tc>
                <a:tc>
                  <a:txBody>
                    <a:bodyPr/>
                    <a:lstStyle/>
                    <a:p>
                      <a:pPr algn="l"/>
                      <a:r>
                        <a:rPr lang="zh-TW" altLang="en-US" sz="1800">
                          <a:latin typeface="標楷體" pitchFamily="65" charset="-120"/>
                          <a:ea typeface="標楷體" pitchFamily="65" charset="-120"/>
                        </a:rPr>
                        <a:t>韓国</a:t>
                      </a:r>
                    </a:p>
                  </a:txBody>
                  <a:tcPr marL="23519" marR="23519" marT="23519" marB="23519" anchor="ctr"/>
                </a:tc>
                <a:tc>
                  <a:txBody>
                    <a:bodyPr/>
                    <a:lstStyle/>
                    <a:p>
                      <a:pPr algn="l"/>
                      <a:r>
                        <a:rPr lang="en-US" altLang="zh-TW" sz="1800">
                          <a:latin typeface="標楷體" pitchFamily="65" charset="-120"/>
                          <a:ea typeface="標楷體" pitchFamily="65" charset="-120"/>
                        </a:rPr>
                        <a:t>2006/11/15</a:t>
                      </a:r>
                    </a:p>
                  </a:txBody>
                  <a:tcPr marL="23519" marR="23519" marT="23519" marB="23519" anchor="ctr"/>
                </a:tc>
              </a:tr>
              <a:tr h="511692">
                <a:tc>
                  <a:txBody>
                    <a:bodyPr/>
                    <a:lstStyle/>
                    <a:p>
                      <a:pPr algn="l"/>
                      <a:r>
                        <a:rPr lang="ja-JP" altLang="en-US" sz="1800">
                          <a:latin typeface="標楷體" pitchFamily="65" charset="-120"/>
                          <a:ea typeface="標楷體" pitchFamily="65" charset="-120"/>
                        </a:rPr>
                        <a:t>南カリフォルニア地震センター</a:t>
                      </a:r>
                    </a:p>
                  </a:txBody>
                  <a:tcPr marL="23519" marR="23519" marT="23519" marB="23519" anchor="ctr"/>
                </a:tc>
                <a:tc>
                  <a:txBody>
                    <a:bodyPr/>
                    <a:lstStyle/>
                    <a:p>
                      <a:pPr algn="l"/>
                      <a:r>
                        <a:rPr lang="ja-JP" altLang="en-US" sz="1800">
                          <a:latin typeface="標楷體" pitchFamily="65" charset="-120"/>
                          <a:ea typeface="標楷體" pitchFamily="65" charset="-120"/>
                        </a:rPr>
                        <a:t>アメリカ合衆国</a:t>
                      </a:r>
                    </a:p>
                  </a:txBody>
                  <a:tcPr marL="23519" marR="23519" marT="23519" marB="23519" anchor="ctr"/>
                </a:tc>
                <a:tc>
                  <a:txBody>
                    <a:bodyPr/>
                    <a:lstStyle/>
                    <a:p>
                      <a:pPr algn="l"/>
                      <a:r>
                        <a:rPr lang="en-US" altLang="zh-TW" sz="1800" dirty="0">
                          <a:latin typeface="標楷體" pitchFamily="65" charset="-120"/>
                          <a:ea typeface="標楷體" pitchFamily="65" charset="-120"/>
                        </a:rPr>
                        <a:t>2007/1/29</a:t>
                      </a:r>
                    </a:p>
                  </a:txBody>
                  <a:tcPr marL="23519" marR="23519" marT="23519" marB="23519" anchor="ct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nvGraphicFramePr>
        <p:xfrm>
          <a:off x="539552" y="332656"/>
          <a:ext cx="8208912" cy="6134589"/>
        </p:xfrm>
        <a:graphic>
          <a:graphicData uri="http://schemas.openxmlformats.org/drawingml/2006/table">
            <a:tbl>
              <a:tblPr>
                <a:tableStyleId>{5940675A-B579-460E-94D1-54222C63F5DA}</a:tableStyleId>
              </a:tblPr>
              <a:tblGrid>
                <a:gridCol w="2736304"/>
                <a:gridCol w="2736304"/>
                <a:gridCol w="2736304"/>
              </a:tblGrid>
              <a:tr h="361521">
                <a:tc>
                  <a:txBody>
                    <a:bodyPr/>
                    <a:lstStyle/>
                    <a:p>
                      <a:pPr algn="l"/>
                      <a:r>
                        <a:rPr lang="zh-CN" altLang="en-US" sz="1800" dirty="0">
                          <a:solidFill>
                            <a:srgbClr val="FF0000"/>
                          </a:solidFill>
                          <a:latin typeface="標楷體" pitchFamily="65" charset="-120"/>
                          <a:ea typeface="標楷體" pitchFamily="65" charset="-120"/>
                        </a:rPr>
                        <a:t>国立成功大学防災研究中心</a:t>
                      </a:r>
                    </a:p>
                  </a:txBody>
                  <a:tcPr marL="31166" marR="31166" marT="31166" marB="31166" anchor="ctr"/>
                </a:tc>
                <a:tc>
                  <a:txBody>
                    <a:bodyPr/>
                    <a:lstStyle/>
                    <a:p>
                      <a:pPr algn="l"/>
                      <a:r>
                        <a:rPr lang="zh-TW" altLang="en-US" sz="1800" dirty="0">
                          <a:solidFill>
                            <a:srgbClr val="FF0000"/>
                          </a:solidFill>
                          <a:latin typeface="標楷體" pitchFamily="65" charset="-120"/>
                          <a:ea typeface="標楷體" pitchFamily="65" charset="-120"/>
                        </a:rPr>
                        <a:t>台湾</a:t>
                      </a:r>
                    </a:p>
                  </a:txBody>
                  <a:tcPr marL="31166" marR="31166" marT="31166" marB="31166" anchor="ctr"/>
                </a:tc>
                <a:tc>
                  <a:txBody>
                    <a:bodyPr/>
                    <a:lstStyle/>
                    <a:p>
                      <a:pPr algn="l"/>
                      <a:r>
                        <a:rPr lang="en-US" altLang="zh-TW" sz="1800" dirty="0">
                          <a:solidFill>
                            <a:srgbClr val="FF0000"/>
                          </a:solidFill>
                          <a:latin typeface="標楷體" pitchFamily="65" charset="-120"/>
                          <a:ea typeface="標楷體" pitchFamily="65" charset="-120"/>
                        </a:rPr>
                        <a:t>2007/2/28</a:t>
                      </a:r>
                    </a:p>
                  </a:txBody>
                  <a:tcPr marL="31166" marR="31166" marT="31166" marB="31166" anchor="ctr"/>
                </a:tc>
              </a:tr>
              <a:tr h="810307">
                <a:tc>
                  <a:txBody>
                    <a:bodyPr/>
                    <a:lstStyle/>
                    <a:p>
                      <a:pPr algn="l"/>
                      <a:r>
                        <a:rPr lang="ja-JP" altLang="en-US" sz="1800">
                          <a:latin typeface="標楷體" pitchFamily="65" charset="-120"/>
                          <a:ea typeface="標楷體" pitchFamily="65" charset="-120"/>
                        </a:rPr>
                        <a:t>国際連合教育科学文化機関　（ユネスコ）</a:t>
                      </a:r>
                      <a:br>
                        <a:rPr lang="ja-JP" altLang="en-US" sz="1800">
                          <a:latin typeface="標楷體" pitchFamily="65" charset="-120"/>
                          <a:ea typeface="標楷體" pitchFamily="65" charset="-120"/>
                        </a:rPr>
                      </a:br>
                      <a:r>
                        <a:rPr lang="ja-JP" altLang="en-US" sz="1800">
                          <a:latin typeface="標楷體" pitchFamily="65" charset="-120"/>
                          <a:ea typeface="標楷體" pitchFamily="65" charset="-120"/>
                        </a:rPr>
                        <a:t>国際斜面災害研究機構</a:t>
                      </a:r>
                      <a:r>
                        <a:rPr lang="en-US" altLang="ja-JP" sz="1800">
                          <a:latin typeface="標楷體" pitchFamily="65" charset="-120"/>
                          <a:ea typeface="標楷體" pitchFamily="65" charset="-120"/>
                        </a:rPr>
                        <a:t>(ICL)</a:t>
                      </a:r>
                    </a:p>
                  </a:txBody>
                  <a:tcPr marL="31166" marR="31166" marT="31166" marB="31166" anchor="ctr"/>
                </a:tc>
                <a:tc>
                  <a:txBody>
                    <a:bodyPr/>
                    <a:lstStyle/>
                    <a:p>
                      <a:pPr algn="l"/>
                      <a:r>
                        <a:rPr lang="ja-JP" altLang="en-US" sz="1800">
                          <a:latin typeface="標楷體" pitchFamily="65" charset="-120"/>
                          <a:ea typeface="標楷體" pitchFamily="65" charset="-120"/>
                        </a:rPr>
                        <a:t>フランス</a:t>
                      </a:r>
                    </a:p>
                  </a:txBody>
                  <a:tcPr marL="31166" marR="31166" marT="31166" marB="31166" anchor="ctr"/>
                </a:tc>
                <a:tc>
                  <a:txBody>
                    <a:bodyPr/>
                    <a:lstStyle/>
                    <a:p>
                      <a:pPr algn="l"/>
                      <a:r>
                        <a:rPr lang="en-US" altLang="zh-TW" sz="1800">
                          <a:latin typeface="標楷體" pitchFamily="65" charset="-120"/>
                          <a:ea typeface="標楷體" pitchFamily="65" charset="-120"/>
                        </a:rPr>
                        <a:t>2007/3/18</a:t>
                      </a:r>
                    </a:p>
                  </a:txBody>
                  <a:tcPr marL="31166" marR="31166" marT="31166" marB="31166" anchor="ctr"/>
                </a:tc>
              </a:tr>
              <a:tr h="361521">
                <a:tc>
                  <a:txBody>
                    <a:bodyPr/>
                    <a:lstStyle/>
                    <a:p>
                      <a:pPr algn="l"/>
                      <a:r>
                        <a:rPr lang="ja-JP" altLang="en-US" sz="1800">
                          <a:latin typeface="標楷體" pitchFamily="65" charset="-120"/>
                          <a:ea typeface="標楷體" pitchFamily="65" charset="-120"/>
                        </a:rPr>
                        <a:t>ノーザンブリア大学応用科学部</a:t>
                      </a:r>
                    </a:p>
                  </a:txBody>
                  <a:tcPr marL="31166" marR="31166" marT="31166" marB="31166" anchor="ctr"/>
                </a:tc>
                <a:tc>
                  <a:txBody>
                    <a:bodyPr/>
                    <a:lstStyle/>
                    <a:p>
                      <a:pPr algn="l"/>
                      <a:r>
                        <a:rPr lang="ja-JP" altLang="en-US" sz="1800">
                          <a:latin typeface="標楷體" pitchFamily="65" charset="-120"/>
                          <a:ea typeface="標楷體" pitchFamily="65" charset="-120"/>
                        </a:rPr>
                        <a:t>イギリス</a:t>
                      </a:r>
                    </a:p>
                  </a:txBody>
                  <a:tcPr marL="31166" marR="31166" marT="31166" marB="31166" anchor="ctr"/>
                </a:tc>
                <a:tc>
                  <a:txBody>
                    <a:bodyPr/>
                    <a:lstStyle/>
                    <a:p>
                      <a:pPr algn="l"/>
                      <a:r>
                        <a:rPr lang="en-US" altLang="zh-TW" sz="1800">
                          <a:latin typeface="標楷體" pitchFamily="65" charset="-120"/>
                          <a:ea typeface="標楷體" pitchFamily="65" charset="-120"/>
                        </a:rPr>
                        <a:t>2007/5/15</a:t>
                      </a:r>
                    </a:p>
                  </a:txBody>
                  <a:tcPr marL="31166" marR="31166" marT="31166" marB="31166" anchor="ctr"/>
                </a:tc>
              </a:tr>
              <a:tr h="511117">
                <a:tc>
                  <a:txBody>
                    <a:bodyPr/>
                    <a:lstStyle/>
                    <a:p>
                      <a:pPr algn="l"/>
                      <a:r>
                        <a:rPr lang="ja-JP" altLang="en-US" sz="1800" dirty="0">
                          <a:latin typeface="標楷體" pitchFamily="65" charset="-120"/>
                          <a:ea typeface="標楷體" pitchFamily="65" charset="-120"/>
                        </a:rPr>
                        <a:t>ノースイースタンヒル大学地理学科</a:t>
                      </a:r>
                    </a:p>
                  </a:txBody>
                  <a:tcPr marL="31166" marR="31166" marT="31166" marB="31166" anchor="ctr"/>
                </a:tc>
                <a:tc>
                  <a:txBody>
                    <a:bodyPr/>
                    <a:lstStyle/>
                    <a:p>
                      <a:pPr algn="l"/>
                      <a:r>
                        <a:rPr lang="ja-JP" altLang="en-US" sz="1800">
                          <a:latin typeface="標楷體" pitchFamily="65" charset="-120"/>
                          <a:ea typeface="標楷體" pitchFamily="65" charset="-120"/>
                        </a:rPr>
                        <a:t>インド</a:t>
                      </a:r>
                    </a:p>
                  </a:txBody>
                  <a:tcPr marL="31166" marR="31166" marT="31166" marB="31166" anchor="ctr"/>
                </a:tc>
                <a:tc>
                  <a:txBody>
                    <a:bodyPr/>
                    <a:lstStyle/>
                    <a:p>
                      <a:pPr algn="l"/>
                      <a:r>
                        <a:rPr lang="en-US" altLang="zh-TW" sz="1800">
                          <a:latin typeface="標楷體" pitchFamily="65" charset="-120"/>
                          <a:ea typeface="標楷體" pitchFamily="65" charset="-120"/>
                        </a:rPr>
                        <a:t>2007/11/1</a:t>
                      </a:r>
                    </a:p>
                  </a:txBody>
                  <a:tcPr marL="31166" marR="31166" marT="31166" marB="31166" anchor="ctr"/>
                </a:tc>
              </a:tr>
              <a:tr h="361521">
                <a:tc>
                  <a:txBody>
                    <a:bodyPr/>
                    <a:lstStyle/>
                    <a:p>
                      <a:pPr algn="l"/>
                      <a:r>
                        <a:rPr lang="ja-JP" altLang="en-US" sz="1800">
                          <a:latin typeface="標楷體" pitchFamily="65" charset="-120"/>
                          <a:ea typeface="標楷體" pitchFamily="65" charset="-120"/>
                        </a:rPr>
                        <a:t>ベトナム水資源大学</a:t>
                      </a:r>
                    </a:p>
                  </a:txBody>
                  <a:tcPr marL="31166" marR="31166" marT="31166" marB="31166" anchor="ctr"/>
                </a:tc>
                <a:tc>
                  <a:txBody>
                    <a:bodyPr/>
                    <a:lstStyle/>
                    <a:p>
                      <a:pPr algn="l"/>
                      <a:r>
                        <a:rPr lang="ja-JP" altLang="en-US" sz="1800">
                          <a:latin typeface="標楷體" pitchFamily="65" charset="-120"/>
                          <a:ea typeface="標楷體" pitchFamily="65" charset="-120"/>
                        </a:rPr>
                        <a:t>ベトナム</a:t>
                      </a:r>
                    </a:p>
                  </a:txBody>
                  <a:tcPr marL="31166" marR="31166" marT="31166" marB="31166" anchor="ctr"/>
                </a:tc>
                <a:tc>
                  <a:txBody>
                    <a:bodyPr/>
                    <a:lstStyle/>
                    <a:p>
                      <a:pPr algn="l"/>
                      <a:r>
                        <a:rPr lang="en-US" altLang="zh-TW" sz="1800">
                          <a:latin typeface="標楷體" pitchFamily="65" charset="-120"/>
                          <a:ea typeface="標楷體" pitchFamily="65" charset="-120"/>
                        </a:rPr>
                        <a:t>2018/1/15</a:t>
                      </a:r>
                    </a:p>
                  </a:txBody>
                  <a:tcPr marL="31166" marR="31166" marT="31166" marB="31166" anchor="ctr"/>
                </a:tc>
              </a:tr>
              <a:tr h="361521">
                <a:tc>
                  <a:txBody>
                    <a:bodyPr/>
                    <a:lstStyle/>
                    <a:p>
                      <a:pPr algn="l"/>
                      <a:r>
                        <a:rPr lang="ja-JP" altLang="en-US" sz="1800">
                          <a:latin typeface="標楷體" pitchFamily="65" charset="-120"/>
                          <a:ea typeface="標楷體" pitchFamily="65" charset="-120"/>
                        </a:rPr>
                        <a:t>オクラホマ大学大気・地理学部</a:t>
                      </a:r>
                    </a:p>
                  </a:txBody>
                  <a:tcPr marL="31166" marR="31166" marT="31166" marB="31166" anchor="ctr"/>
                </a:tc>
                <a:tc>
                  <a:txBody>
                    <a:bodyPr/>
                    <a:lstStyle/>
                    <a:p>
                      <a:pPr algn="l"/>
                      <a:r>
                        <a:rPr lang="ja-JP" altLang="en-US" sz="1800">
                          <a:latin typeface="標楷體" pitchFamily="65" charset="-120"/>
                          <a:ea typeface="標楷體" pitchFamily="65" charset="-120"/>
                        </a:rPr>
                        <a:t>アメリカ合衆国</a:t>
                      </a:r>
                    </a:p>
                  </a:txBody>
                  <a:tcPr marL="31166" marR="31166" marT="31166" marB="31166" anchor="ctr"/>
                </a:tc>
                <a:tc>
                  <a:txBody>
                    <a:bodyPr/>
                    <a:lstStyle/>
                    <a:p>
                      <a:pPr algn="l"/>
                      <a:r>
                        <a:rPr lang="en-US" altLang="zh-TW" sz="1800">
                          <a:latin typeface="標楷體" pitchFamily="65" charset="-120"/>
                          <a:ea typeface="標楷體" pitchFamily="65" charset="-120"/>
                        </a:rPr>
                        <a:t>2008/3/17</a:t>
                      </a:r>
                    </a:p>
                  </a:txBody>
                  <a:tcPr marL="31166" marR="31166" marT="31166" marB="31166" anchor="ctr"/>
                </a:tc>
              </a:tr>
              <a:tr h="361521">
                <a:tc>
                  <a:txBody>
                    <a:bodyPr/>
                    <a:lstStyle/>
                    <a:p>
                      <a:pPr algn="l"/>
                      <a:r>
                        <a:rPr lang="zh-CN" altLang="en-US" sz="1800">
                          <a:latin typeface="標楷體" pitchFamily="65" charset="-120"/>
                          <a:ea typeface="標楷體" pitchFamily="65" charset="-120"/>
                        </a:rPr>
                        <a:t>西南交通大学土木工程学院</a:t>
                      </a:r>
                    </a:p>
                  </a:txBody>
                  <a:tcPr marL="31166" marR="31166" marT="31166" marB="31166" anchor="ctr"/>
                </a:tc>
                <a:tc>
                  <a:txBody>
                    <a:bodyPr/>
                    <a:lstStyle/>
                    <a:p>
                      <a:pPr algn="l"/>
                      <a:r>
                        <a:rPr lang="zh-TW" altLang="en-US" sz="1800">
                          <a:latin typeface="標楷體" pitchFamily="65" charset="-120"/>
                          <a:ea typeface="標楷體" pitchFamily="65" charset="-120"/>
                        </a:rPr>
                        <a:t>中国</a:t>
                      </a:r>
                    </a:p>
                  </a:txBody>
                  <a:tcPr marL="31166" marR="31166" marT="31166" marB="31166" anchor="ctr"/>
                </a:tc>
                <a:tc>
                  <a:txBody>
                    <a:bodyPr/>
                    <a:lstStyle/>
                    <a:p>
                      <a:pPr algn="l"/>
                      <a:r>
                        <a:rPr lang="en-US" altLang="zh-TW" sz="1800">
                          <a:latin typeface="標楷體" pitchFamily="65" charset="-120"/>
                          <a:ea typeface="標楷體" pitchFamily="65" charset="-120"/>
                        </a:rPr>
                        <a:t>2008/12/25</a:t>
                      </a:r>
                    </a:p>
                  </a:txBody>
                  <a:tcPr marL="31166" marR="31166" marT="31166" marB="31166" anchor="ctr"/>
                </a:tc>
              </a:tr>
              <a:tr h="211926">
                <a:tc>
                  <a:txBody>
                    <a:bodyPr/>
                    <a:lstStyle/>
                    <a:p>
                      <a:pPr algn="l"/>
                      <a:r>
                        <a:rPr lang="ja-JP" altLang="en-US" sz="1800">
                          <a:latin typeface="標楷體" pitchFamily="65" charset="-120"/>
                          <a:ea typeface="標楷體" pitchFamily="65" charset="-120"/>
                        </a:rPr>
                        <a:t>都市・建築大学</a:t>
                      </a:r>
                    </a:p>
                  </a:txBody>
                  <a:tcPr marL="31166" marR="31166" marT="31166" marB="31166" anchor="ctr"/>
                </a:tc>
                <a:tc>
                  <a:txBody>
                    <a:bodyPr/>
                    <a:lstStyle/>
                    <a:p>
                      <a:pPr algn="l"/>
                      <a:r>
                        <a:rPr lang="ja-JP" altLang="en-US" sz="1800">
                          <a:latin typeface="標楷體" pitchFamily="65" charset="-120"/>
                          <a:ea typeface="標楷體" pitchFamily="65" charset="-120"/>
                        </a:rPr>
                        <a:t>インド</a:t>
                      </a:r>
                    </a:p>
                  </a:txBody>
                  <a:tcPr marL="31166" marR="31166" marT="31166" marB="31166" anchor="ctr"/>
                </a:tc>
                <a:tc>
                  <a:txBody>
                    <a:bodyPr/>
                    <a:lstStyle/>
                    <a:p>
                      <a:pPr algn="l"/>
                      <a:r>
                        <a:rPr lang="en-US" altLang="zh-TW" sz="1800">
                          <a:latin typeface="標楷體" pitchFamily="65" charset="-120"/>
                          <a:ea typeface="標楷體" pitchFamily="65" charset="-120"/>
                        </a:rPr>
                        <a:t>2009/3/5</a:t>
                      </a:r>
                    </a:p>
                  </a:txBody>
                  <a:tcPr marL="31166" marR="31166" marT="31166" marB="31166" anchor="ctr"/>
                </a:tc>
              </a:tr>
              <a:tr h="361521">
                <a:tc>
                  <a:txBody>
                    <a:bodyPr/>
                    <a:lstStyle/>
                    <a:p>
                      <a:pPr algn="l"/>
                      <a:r>
                        <a:rPr lang="zh-CN" altLang="en-US" sz="1800" dirty="0">
                          <a:solidFill>
                            <a:srgbClr val="FF0000"/>
                          </a:solidFill>
                          <a:latin typeface="標楷體" pitchFamily="65" charset="-120"/>
                          <a:ea typeface="標楷體" pitchFamily="65" charset="-120"/>
                        </a:rPr>
                        <a:t>国立中央大学　土木工学部</a:t>
                      </a:r>
                    </a:p>
                  </a:txBody>
                  <a:tcPr marL="31166" marR="31166" marT="31166" marB="31166" anchor="ctr"/>
                </a:tc>
                <a:tc>
                  <a:txBody>
                    <a:bodyPr/>
                    <a:lstStyle/>
                    <a:p>
                      <a:pPr algn="l"/>
                      <a:r>
                        <a:rPr lang="zh-TW" altLang="en-US" sz="1800">
                          <a:solidFill>
                            <a:srgbClr val="FF0000"/>
                          </a:solidFill>
                          <a:latin typeface="標楷體" pitchFamily="65" charset="-120"/>
                          <a:ea typeface="標楷體" pitchFamily="65" charset="-120"/>
                        </a:rPr>
                        <a:t>台湾</a:t>
                      </a:r>
                    </a:p>
                  </a:txBody>
                  <a:tcPr marL="31166" marR="31166" marT="31166" marB="31166" anchor="ctr"/>
                </a:tc>
                <a:tc>
                  <a:txBody>
                    <a:bodyPr/>
                    <a:lstStyle/>
                    <a:p>
                      <a:pPr algn="l"/>
                      <a:r>
                        <a:rPr lang="en-US" altLang="zh-TW" sz="1800">
                          <a:solidFill>
                            <a:srgbClr val="FF0000"/>
                          </a:solidFill>
                          <a:latin typeface="標楷體" pitchFamily="65" charset="-120"/>
                          <a:ea typeface="標楷體" pitchFamily="65" charset="-120"/>
                        </a:rPr>
                        <a:t>2010/4/23</a:t>
                      </a:r>
                    </a:p>
                  </a:txBody>
                  <a:tcPr marL="31166" marR="31166" marT="31166" marB="31166" anchor="ctr"/>
                </a:tc>
              </a:tr>
              <a:tr h="361521">
                <a:tc>
                  <a:txBody>
                    <a:bodyPr/>
                    <a:lstStyle/>
                    <a:p>
                      <a:pPr algn="l"/>
                      <a:r>
                        <a:rPr lang="ja-JP" altLang="en-US" sz="1800" dirty="0">
                          <a:solidFill>
                            <a:srgbClr val="FF0000"/>
                          </a:solidFill>
                          <a:latin typeface="標楷體" pitchFamily="65" charset="-120"/>
                          <a:ea typeface="標楷體" pitchFamily="65" charset="-120"/>
                        </a:rPr>
                        <a:t>国立防災科学技術センター</a:t>
                      </a:r>
                    </a:p>
                  </a:txBody>
                  <a:tcPr marL="31166" marR="31166" marT="31166" marB="31166" anchor="ctr"/>
                </a:tc>
                <a:tc>
                  <a:txBody>
                    <a:bodyPr/>
                    <a:lstStyle/>
                    <a:p>
                      <a:pPr algn="l"/>
                      <a:r>
                        <a:rPr lang="zh-TW" altLang="en-US" sz="1800" dirty="0">
                          <a:solidFill>
                            <a:srgbClr val="FF0000"/>
                          </a:solidFill>
                          <a:latin typeface="標楷體" pitchFamily="65" charset="-120"/>
                          <a:ea typeface="標楷體" pitchFamily="65" charset="-120"/>
                        </a:rPr>
                        <a:t>台湾</a:t>
                      </a:r>
                    </a:p>
                  </a:txBody>
                  <a:tcPr marL="31166" marR="31166" marT="31166" marB="31166" anchor="ctr"/>
                </a:tc>
                <a:tc>
                  <a:txBody>
                    <a:bodyPr/>
                    <a:lstStyle/>
                    <a:p>
                      <a:pPr algn="l"/>
                      <a:r>
                        <a:rPr lang="en-US" altLang="zh-TW" sz="1800" dirty="0">
                          <a:solidFill>
                            <a:srgbClr val="FF0000"/>
                          </a:solidFill>
                          <a:latin typeface="標楷體" pitchFamily="65" charset="-120"/>
                          <a:ea typeface="標楷體" pitchFamily="65" charset="-120"/>
                        </a:rPr>
                        <a:t>2010/5/30</a:t>
                      </a:r>
                    </a:p>
                  </a:txBody>
                  <a:tcPr marL="31166" marR="31166" marT="31166" marB="31166" anchor="ct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323528" y="404664"/>
          <a:ext cx="8568957" cy="5535408"/>
        </p:xfrm>
        <a:graphic>
          <a:graphicData uri="http://schemas.openxmlformats.org/drawingml/2006/table">
            <a:tbl>
              <a:tblPr>
                <a:tableStyleId>{5940675A-B579-460E-94D1-54222C63F5DA}</a:tableStyleId>
              </a:tblPr>
              <a:tblGrid>
                <a:gridCol w="3096345"/>
                <a:gridCol w="2616294"/>
                <a:gridCol w="2856318"/>
              </a:tblGrid>
              <a:tr h="288863">
                <a:tc>
                  <a:txBody>
                    <a:bodyPr/>
                    <a:lstStyle/>
                    <a:p>
                      <a:pPr algn="l"/>
                      <a:r>
                        <a:rPr lang="zh-CN" altLang="en-US" sz="1800" dirty="0">
                          <a:latin typeface="標楷體" pitchFamily="65" charset="-120"/>
                          <a:ea typeface="標楷體" pitchFamily="65" charset="-120"/>
                        </a:rPr>
                        <a:t>中国地質科学院地質学研究所</a:t>
                      </a:r>
                    </a:p>
                  </a:txBody>
                  <a:tcPr marL="24902" marR="24902" marT="24902" marB="24902" anchor="ctr"/>
                </a:tc>
                <a:tc>
                  <a:txBody>
                    <a:bodyPr/>
                    <a:lstStyle/>
                    <a:p>
                      <a:pPr algn="l"/>
                      <a:r>
                        <a:rPr lang="zh-TW" altLang="en-US" sz="1800">
                          <a:latin typeface="標楷體" pitchFamily="65" charset="-120"/>
                          <a:ea typeface="標楷體" pitchFamily="65" charset="-120"/>
                        </a:rPr>
                        <a:t>中国</a:t>
                      </a:r>
                    </a:p>
                  </a:txBody>
                  <a:tcPr marL="24902" marR="24902" marT="24902" marB="24902" anchor="ctr"/>
                </a:tc>
                <a:tc>
                  <a:txBody>
                    <a:bodyPr/>
                    <a:lstStyle/>
                    <a:p>
                      <a:pPr algn="l"/>
                      <a:r>
                        <a:rPr lang="en-US" altLang="zh-TW" sz="1800">
                          <a:latin typeface="標楷體" pitchFamily="65" charset="-120"/>
                          <a:ea typeface="標楷體" pitchFamily="65" charset="-120"/>
                        </a:rPr>
                        <a:t>2010/7/16</a:t>
                      </a:r>
                    </a:p>
                  </a:txBody>
                  <a:tcPr marL="24902" marR="24902" marT="24902" marB="24902" anchor="ctr"/>
                </a:tc>
              </a:tr>
              <a:tr h="408392">
                <a:tc>
                  <a:txBody>
                    <a:bodyPr/>
                    <a:lstStyle/>
                    <a:p>
                      <a:pPr algn="l"/>
                      <a:r>
                        <a:rPr lang="ja-JP" altLang="en-US" sz="1800">
                          <a:latin typeface="標楷體" pitchFamily="65" charset="-120"/>
                          <a:ea typeface="標楷體" pitchFamily="65" charset="-120"/>
                        </a:rPr>
                        <a:t>水資源・灌漑省国立水資源研究所</a:t>
                      </a:r>
                    </a:p>
                  </a:txBody>
                  <a:tcPr marL="24902" marR="24902" marT="24902" marB="24902" anchor="ctr"/>
                </a:tc>
                <a:tc>
                  <a:txBody>
                    <a:bodyPr/>
                    <a:lstStyle/>
                    <a:p>
                      <a:pPr algn="l"/>
                      <a:r>
                        <a:rPr lang="ja-JP" altLang="en-US" sz="1800">
                          <a:latin typeface="標楷體" pitchFamily="65" charset="-120"/>
                          <a:ea typeface="標楷體" pitchFamily="65" charset="-120"/>
                        </a:rPr>
                        <a:t>エジプト</a:t>
                      </a:r>
                    </a:p>
                  </a:txBody>
                  <a:tcPr marL="24902" marR="24902" marT="24902" marB="24902" anchor="ctr"/>
                </a:tc>
                <a:tc>
                  <a:txBody>
                    <a:bodyPr/>
                    <a:lstStyle/>
                    <a:p>
                      <a:pPr algn="l"/>
                      <a:r>
                        <a:rPr lang="en-US" altLang="zh-TW" sz="1800">
                          <a:latin typeface="標楷體" pitchFamily="65" charset="-120"/>
                          <a:ea typeface="標楷體" pitchFamily="65" charset="-120"/>
                        </a:rPr>
                        <a:t>2011/1/8</a:t>
                      </a:r>
                    </a:p>
                  </a:txBody>
                  <a:tcPr marL="24902" marR="24902" marT="24902" marB="24902" anchor="ctr"/>
                </a:tc>
              </a:tr>
              <a:tr h="408392">
                <a:tc>
                  <a:txBody>
                    <a:bodyPr/>
                    <a:lstStyle/>
                    <a:p>
                      <a:pPr algn="l"/>
                      <a:r>
                        <a:rPr lang="ja-JP" altLang="en-US" sz="1800">
                          <a:latin typeface="標楷體" pitchFamily="65" charset="-120"/>
                          <a:ea typeface="標楷體" pitchFamily="65" charset="-120"/>
                        </a:rPr>
                        <a:t>国際総合山岳開発センター</a:t>
                      </a:r>
                      <a:r>
                        <a:rPr lang="en-US" altLang="ja-JP" sz="1800">
                          <a:latin typeface="標楷體" pitchFamily="65" charset="-120"/>
                          <a:ea typeface="標楷體" pitchFamily="65" charset="-120"/>
                        </a:rPr>
                        <a:t>(ICIMOD)</a:t>
                      </a:r>
                    </a:p>
                  </a:txBody>
                  <a:tcPr marL="24902" marR="24902" marT="24902" marB="24902" anchor="ctr"/>
                </a:tc>
                <a:tc>
                  <a:txBody>
                    <a:bodyPr/>
                    <a:lstStyle/>
                    <a:p>
                      <a:pPr algn="l"/>
                      <a:r>
                        <a:rPr lang="ja-JP" altLang="en-US" sz="1800">
                          <a:latin typeface="標楷體" pitchFamily="65" charset="-120"/>
                          <a:ea typeface="標楷體" pitchFamily="65" charset="-120"/>
                        </a:rPr>
                        <a:t>ネパール</a:t>
                      </a:r>
                    </a:p>
                  </a:txBody>
                  <a:tcPr marL="24902" marR="24902" marT="24902" marB="24902" anchor="ctr"/>
                </a:tc>
                <a:tc>
                  <a:txBody>
                    <a:bodyPr/>
                    <a:lstStyle/>
                    <a:p>
                      <a:pPr algn="l"/>
                      <a:r>
                        <a:rPr lang="en-US" altLang="zh-TW" sz="1800">
                          <a:latin typeface="標楷體" pitchFamily="65" charset="-120"/>
                          <a:ea typeface="標楷體" pitchFamily="65" charset="-120"/>
                        </a:rPr>
                        <a:t>2011/2/3</a:t>
                      </a:r>
                    </a:p>
                  </a:txBody>
                  <a:tcPr marL="24902" marR="24902" marT="24902" marB="24902" anchor="ctr"/>
                </a:tc>
              </a:tr>
              <a:tr h="288863">
                <a:tc>
                  <a:txBody>
                    <a:bodyPr/>
                    <a:lstStyle/>
                    <a:p>
                      <a:pPr algn="l"/>
                      <a:r>
                        <a:rPr lang="ja-JP" altLang="en-US" sz="1800">
                          <a:latin typeface="標楷體" pitchFamily="65" charset="-120"/>
                          <a:ea typeface="標楷體" pitchFamily="65" charset="-120"/>
                        </a:rPr>
                        <a:t>サンパウロ大学　工学部</a:t>
                      </a:r>
                    </a:p>
                  </a:txBody>
                  <a:tcPr marL="24902" marR="24902" marT="24902" marB="24902" anchor="ctr"/>
                </a:tc>
                <a:tc>
                  <a:txBody>
                    <a:bodyPr/>
                    <a:lstStyle/>
                    <a:p>
                      <a:pPr algn="l"/>
                      <a:r>
                        <a:rPr lang="ja-JP" altLang="en-US" sz="1800">
                          <a:latin typeface="標楷體" pitchFamily="65" charset="-120"/>
                          <a:ea typeface="標楷體" pitchFamily="65" charset="-120"/>
                        </a:rPr>
                        <a:t>ブラジル</a:t>
                      </a:r>
                    </a:p>
                  </a:txBody>
                  <a:tcPr marL="24902" marR="24902" marT="24902" marB="24902" anchor="ctr"/>
                </a:tc>
                <a:tc>
                  <a:txBody>
                    <a:bodyPr/>
                    <a:lstStyle/>
                    <a:p>
                      <a:pPr algn="l"/>
                      <a:r>
                        <a:rPr lang="en-US" altLang="zh-TW" sz="1800">
                          <a:latin typeface="標楷體" pitchFamily="65" charset="-120"/>
                          <a:ea typeface="標楷體" pitchFamily="65" charset="-120"/>
                        </a:rPr>
                        <a:t>2011/3/7</a:t>
                      </a:r>
                    </a:p>
                  </a:txBody>
                  <a:tcPr marL="24902" marR="24902" marT="24902" marB="24902" anchor="ctr"/>
                </a:tc>
              </a:tr>
              <a:tr h="288863">
                <a:tc>
                  <a:txBody>
                    <a:bodyPr/>
                    <a:lstStyle/>
                    <a:p>
                      <a:pPr algn="l"/>
                      <a:r>
                        <a:rPr lang="ja-JP" altLang="en-US" sz="1800">
                          <a:latin typeface="標楷體" pitchFamily="65" charset="-120"/>
                          <a:ea typeface="標楷體" pitchFamily="65" charset="-120"/>
                        </a:rPr>
                        <a:t>ボルドー大学　工学研究所</a:t>
                      </a:r>
                    </a:p>
                  </a:txBody>
                  <a:tcPr marL="24902" marR="24902" marT="24902" marB="24902" anchor="ctr"/>
                </a:tc>
                <a:tc>
                  <a:txBody>
                    <a:bodyPr/>
                    <a:lstStyle/>
                    <a:p>
                      <a:pPr algn="l"/>
                      <a:r>
                        <a:rPr lang="ja-JP" altLang="en-US" sz="1800">
                          <a:latin typeface="標楷體" pitchFamily="65" charset="-120"/>
                          <a:ea typeface="標楷體" pitchFamily="65" charset="-120"/>
                        </a:rPr>
                        <a:t>フランス</a:t>
                      </a:r>
                    </a:p>
                  </a:txBody>
                  <a:tcPr marL="24902" marR="24902" marT="24902" marB="24902" anchor="ctr"/>
                </a:tc>
                <a:tc>
                  <a:txBody>
                    <a:bodyPr/>
                    <a:lstStyle/>
                    <a:p>
                      <a:pPr algn="l"/>
                      <a:r>
                        <a:rPr lang="en-US" altLang="zh-TW" sz="1800">
                          <a:latin typeface="標楷體" pitchFamily="65" charset="-120"/>
                          <a:ea typeface="標楷體" pitchFamily="65" charset="-120"/>
                        </a:rPr>
                        <a:t>2011/3/9</a:t>
                      </a:r>
                    </a:p>
                  </a:txBody>
                  <a:tcPr marL="24902" marR="24902" marT="24902" marB="24902" anchor="ctr"/>
                </a:tc>
              </a:tr>
              <a:tr h="408392">
                <a:tc>
                  <a:txBody>
                    <a:bodyPr/>
                    <a:lstStyle/>
                    <a:p>
                      <a:pPr algn="l"/>
                      <a:r>
                        <a:rPr lang="ja-JP" altLang="en-US" sz="1800">
                          <a:latin typeface="標楷體" pitchFamily="65" charset="-120"/>
                          <a:ea typeface="標楷體" pitchFamily="65" charset="-120"/>
                        </a:rPr>
                        <a:t>ケバンサーンマレーシア大学</a:t>
                      </a:r>
                      <a:br>
                        <a:rPr lang="ja-JP" altLang="en-US" sz="1800">
                          <a:latin typeface="標楷體" pitchFamily="65" charset="-120"/>
                          <a:ea typeface="標楷體" pitchFamily="65" charset="-120"/>
                        </a:rPr>
                      </a:br>
                      <a:r>
                        <a:rPr lang="ja-JP" altLang="en-US" sz="1800">
                          <a:latin typeface="標楷體" pitchFamily="65" charset="-120"/>
                          <a:ea typeface="標楷體" pitchFamily="65" charset="-120"/>
                        </a:rPr>
                        <a:t>東南防災研究所</a:t>
                      </a:r>
                    </a:p>
                  </a:txBody>
                  <a:tcPr marL="24902" marR="24902" marT="24902" marB="24902" anchor="ctr"/>
                </a:tc>
                <a:tc>
                  <a:txBody>
                    <a:bodyPr/>
                    <a:lstStyle/>
                    <a:p>
                      <a:pPr algn="l"/>
                      <a:r>
                        <a:rPr lang="ja-JP" altLang="en-US" sz="1800">
                          <a:latin typeface="標楷體" pitchFamily="65" charset="-120"/>
                          <a:ea typeface="標楷體" pitchFamily="65" charset="-120"/>
                        </a:rPr>
                        <a:t>マレーシア</a:t>
                      </a:r>
                    </a:p>
                  </a:txBody>
                  <a:tcPr marL="24902" marR="24902" marT="24902" marB="24902" anchor="ctr"/>
                </a:tc>
                <a:tc>
                  <a:txBody>
                    <a:bodyPr/>
                    <a:lstStyle/>
                    <a:p>
                      <a:pPr algn="l"/>
                      <a:r>
                        <a:rPr lang="en-US" altLang="zh-TW" sz="1800">
                          <a:latin typeface="標楷體" pitchFamily="65" charset="-120"/>
                          <a:ea typeface="標楷體" pitchFamily="65" charset="-120"/>
                        </a:rPr>
                        <a:t>2011/3/11</a:t>
                      </a:r>
                    </a:p>
                  </a:txBody>
                  <a:tcPr marL="24902" marR="24902" marT="24902" marB="24902" anchor="ctr"/>
                </a:tc>
              </a:tr>
              <a:tr h="288863">
                <a:tc>
                  <a:txBody>
                    <a:bodyPr/>
                    <a:lstStyle/>
                    <a:p>
                      <a:pPr algn="l"/>
                      <a:r>
                        <a:rPr lang="zh-CN" altLang="en-US" sz="1800">
                          <a:latin typeface="標楷體" pitchFamily="65" charset="-120"/>
                          <a:ea typeface="標楷體" pitchFamily="65" charset="-120"/>
                        </a:rPr>
                        <a:t>中国海洋大学　工学部</a:t>
                      </a:r>
                    </a:p>
                  </a:txBody>
                  <a:tcPr marL="24902" marR="24902" marT="24902" marB="24902" anchor="ctr"/>
                </a:tc>
                <a:tc>
                  <a:txBody>
                    <a:bodyPr/>
                    <a:lstStyle/>
                    <a:p>
                      <a:pPr algn="l"/>
                      <a:r>
                        <a:rPr lang="zh-TW" altLang="en-US" sz="1800">
                          <a:latin typeface="標楷體" pitchFamily="65" charset="-120"/>
                          <a:ea typeface="標楷體" pitchFamily="65" charset="-120"/>
                        </a:rPr>
                        <a:t>中国</a:t>
                      </a:r>
                    </a:p>
                  </a:txBody>
                  <a:tcPr marL="24902" marR="24902" marT="24902" marB="24902" anchor="ctr"/>
                </a:tc>
                <a:tc>
                  <a:txBody>
                    <a:bodyPr/>
                    <a:lstStyle/>
                    <a:p>
                      <a:pPr algn="l"/>
                      <a:r>
                        <a:rPr lang="en-US" altLang="zh-TW" sz="1800">
                          <a:latin typeface="標楷體" pitchFamily="65" charset="-120"/>
                          <a:ea typeface="標楷體" pitchFamily="65" charset="-120"/>
                        </a:rPr>
                        <a:t>2011/3/17</a:t>
                      </a:r>
                    </a:p>
                  </a:txBody>
                  <a:tcPr marL="24902" marR="24902" marT="24902" marB="24902" anchor="ctr"/>
                </a:tc>
              </a:tr>
              <a:tr h="288863">
                <a:tc>
                  <a:txBody>
                    <a:bodyPr/>
                    <a:lstStyle/>
                    <a:p>
                      <a:pPr algn="l"/>
                      <a:r>
                        <a:rPr lang="ja-JP" altLang="en-US" sz="1800">
                          <a:latin typeface="標楷體" pitchFamily="65" charset="-120"/>
                          <a:ea typeface="標楷體" pitchFamily="65" charset="-120"/>
                        </a:rPr>
                        <a:t>ブリストル大学 カボット研究所</a:t>
                      </a:r>
                    </a:p>
                  </a:txBody>
                  <a:tcPr marL="24902" marR="24902" marT="24902" marB="24902" anchor="ctr"/>
                </a:tc>
                <a:tc>
                  <a:txBody>
                    <a:bodyPr/>
                    <a:lstStyle/>
                    <a:p>
                      <a:pPr algn="l"/>
                      <a:r>
                        <a:rPr lang="ja-JP" altLang="en-US" sz="1800">
                          <a:latin typeface="標楷體" pitchFamily="65" charset="-120"/>
                          <a:ea typeface="標楷體" pitchFamily="65" charset="-120"/>
                        </a:rPr>
                        <a:t>イギリス</a:t>
                      </a:r>
                    </a:p>
                  </a:txBody>
                  <a:tcPr marL="24902" marR="24902" marT="24902" marB="24902" anchor="ctr"/>
                </a:tc>
                <a:tc>
                  <a:txBody>
                    <a:bodyPr/>
                    <a:lstStyle/>
                    <a:p>
                      <a:pPr algn="l"/>
                      <a:r>
                        <a:rPr lang="en-US" altLang="zh-TW" sz="1800">
                          <a:latin typeface="標楷體" pitchFamily="65" charset="-120"/>
                          <a:ea typeface="標楷體" pitchFamily="65" charset="-120"/>
                        </a:rPr>
                        <a:t>2011/3/22</a:t>
                      </a:r>
                    </a:p>
                  </a:txBody>
                  <a:tcPr marL="24902" marR="24902" marT="24902" marB="24902" anchor="ctr"/>
                </a:tc>
              </a:tr>
              <a:tr h="527922">
                <a:tc>
                  <a:txBody>
                    <a:bodyPr/>
                    <a:lstStyle/>
                    <a:p>
                      <a:pPr algn="l"/>
                      <a:r>
                        <a:rPr lang="ja-JP" altLang="en-US" sz="1800">
                          <a:latin typeface="標楷體" pitchFamily="65" charset="-120"/>
                          <a:ea typeface="標楷體" pitchFamily="65" charset="-120"/>
                        </a:rPr>
                        <a:t>欧州委員会共同研究センター</a:t>
                      </a:r>
                      <a:br>
                        <a:rPr lang="ja-JP" altLang="en-US" sz="1800">
                          <a:latin typeface="標楷體" pitchFamily="65" charset="-120"/>
                          <a:ea typeface="標楷體" pitchFamily="65" charset="-120"/>
                        </a:rPr>
                      </a:br>
                      <a:r>
                        <a:rPr lang="ja-JP" altLang="en-US" sz="1800">
                          <a:latin typeface="標楷體" pitchFamily="65" charset="-120"/>
                          <a:ea typeface="標楷體" pitchFamily="65" charset="-120"/>
                        </a:rPr>
                        <a:t>市民保護安全保障研究所</a:t>
                      </a:r>
                    </a:p>
                  </a:txBody>
                  <a:tcPr marL="24902" marR="24902" marT="24902" marB="24902" anchor="ctr"/>
                </a:tc>
                <a:tc>
                  <a:txBody>
                    <a:bodyPr/>
                    <a:lstStyle/>
                    <a:p>
                      <a:pPr algn="l"/>
                      <a:r>
                        <a:rPr lang="ja-JP" altLang="en-US" sz="1800">
                          <a:latin typeface="標楷體" pitchFamily="65" charset="-120"/>
                          <a:ea typeface="標楷體" pitchFamily="65" charset="-120"/>
                        </a:rPr>
                        <a:t>イタリア</a:t>
                      </a:r>
                    </a:p>
                  </a:txBody>
                  <a:tcPr marL="24902" marR="24902" marT="24902" marB="24902" anchor="ctr"/>
                </a:tc>
                <a:tc>
                  <a:txBody>
                    <a:bodyPr/>
                    <a:lstStyle/>
                    <a:p>
                      <a:pPr algn="l"/>
                      <a:r>
                        <a:rPr lang="en-US" altLang="zh-TW" sz="1800">
                          <a:latin typeface="標楷體" pitchFamily="65" charset="-120"/>
                          <a:ea typeface="標楷體" pitchFamily="65" charset="-120"/>
                        </a:rPr>
                        <a:t>2011/3/28</a:t>
                      </a:r>
                    </a:p>
                  </a:txBody>
                  <a:tcPr marL="24902" marR="24902" marT="24902" marB="24902" anchor="ctr"/>
                </a:tc>
              </a:tr>
              <a:tr h="288863">
                <a:tc>
                  <a:txBody>
                    <a:bodyPr/>
                    <a:lstStyle/>
                    <a:p>
                      <a:pPr algn="l"/>
                      <a:r>
                        <a:rPr lang="ja-JP" altLang="en-US" sz="1800">
                          <a:latin typeface="標楷體" pitchFamily="65" charset="-120"/>
                          <a:ea typeface="標楷體" pitchFamily="65" charset="-120"/>
                        </a:rPr>
                        <a:t>インド工科大学ガウハチ校</a:t>
                      </a:r>
                    </a:p>
                  </a:txBody>
                  <a:tcPr marL="24902" marR="24902" marT="24902" marB="24902" anchor="ctr"/>
                </a:tc>
                <a:tc>
                  <a:txBody>
                    <a:bodyPr/>
                    <a:lstStyle/>
                    <a:p>
                      <a:pPr algn="l"/>
                      <a:r>
                        <a:rPr lang="ja-JP" altLang="en-US" sz="1800">
                          <a:latin typeface="標楷體" pitchFamily="65" charset="-120"/>
                          <a:ea typeface="標楷體" pitchFamily="65" charset="-120"/>
                        </a:rPr>
                        <a:t>インド</a:t>
                      </a:r>
                    </a:p>
                  </a:txBody>
                  <a:tcPr marL="24902" marR="24902" marT="24902" marB="24902" anchor="ctr"/>
                </a:tc>
                <a:tc>
                  <a:txBody>
                    <a:bodyPr/>
                    <a:lstStyle/>
                    <a:p>
                      <a:pPr algn="l"/>
                      <a:r>
                        <a:rPr lang="en-US" altLang="zh-TW" sz="1800">
                          <a:latin typeface="標楷體" pitchFamily="65" charset="-120"/>
                          <a:ea typeface="標楷體" pitchFamily="65" charset="-120"/>
                        </a:rPr>
                        <a:t>2011/11/3</a:t>
                      </a:r>
                    </a:p>
                  </a:txBody>
                  <a:tcPr marL="24902" marR="24902" marT="24902" marB="24902" anchor="ctr"/>
                </a:tc>
              </a:tr>
              <a:tr h="288863">
                <a:tc>
                  <a:txBody>
                    <a:bodyPr/>
                    <a:lstStyle/>
                    <a:p>
                      <a:pPr algn="l"/>
                      <a:r>
                        <a:rPr lang="ja-JP" altLang="en-US" sz="1800">
                          <a:latin typeface="標楷體" pitchFamily="65" charset="-120"/>
                          <a:ea typeface="標楷體" pitchFamily="65" charset="-120"/>
                        </a:rPr>
                        <a:t>ガジャマダ大学工学部</a:t>
                      </a:r>
                    </a:p>
                  </a:txBody>
                  <a:tcPr marL="24902" marR="24902" marT="24902" marB="24902" anchor="ctr"/>
                </a:tc>
                <a:tc>
                  <a:txBody>
                    <a:bodyPr/>
                    <a:lstStyle/>
                    <a:p>
                      <a:pPr algn="l"/>
                      <a:r>
                        <a:rPr lang="ja-JP" altLang="en-US" sz="1800">
                          <a:latin typeface="標楷體" pitchFamily="65" charset="-120"/>
                          <a:ea typeface="標楷體" pitchFamily="65" charset="-120"/>
                        </a:rPr>
                        <a:t>インドネシア</a:t>
                      </a:r>
                    </a:p>
                  </a:txBody>
                  <a:tcPr marL="24902" marR="24902" marT="24902" marB="24902" anchor="ctr"/>
                </a:tc>
                <a:tc>
                  <a:txBody>
                    <a:bodyPr/>
                    <a:lstStyle/>
                    <a:p>
                      <a:pPr algn="l"/>
                      <a:r>
                        <a:rPr lang="en-US" altLang="zh-TW" sz="1800">
                          <a:latin typeface="標楷體" pitchFamily="65" charset="-120"/>
                          <a:ea typeface="標楷體" pitchFamily="65" charset="-120"/>
                        </a:rPr>
                        <a:t>2011/12/19</a:t>
                      </a:r>
                    </a:p>
                  </a:txBody>
                  <a:tcPr marL="24902" marR="24902" marT="24902" marB="24902" anchor="ctr"/>
                </a:tc>
              </a:tr>
              <a:tr h="288863">
                <a:tc>
                  <a:txBody>
                    <a:bodyPr/>
                    <a:lstStyle/>
                    <a:p>
                      <a:pPr algn="l"/>
                      <a:r>
                        <a:rPr lang="zh-TW" altLang="en-US" sz="1800" dirty="0">
                          <a:solidFill>
                            <a:srgbClr val="FF0000"/>
                          </a:solidFill>
                          <a:latin typeface="標楷體" pitchFamily="65" charset="-120"/>
                          <a:ea typeface="標楷體" pitchFamily="65" charset="-120"/>
                        </a:rPr>
                        <a:t>国家実験</a:t>
                      </a:r>
                      <a:r>
                        <a:rPr lang="zh-TW" altLang="en-US" sz="1800" dirty="0" smtClean="0">
                          <a:solidFill>
                            <a:srgbClr val="FF0000"/>
                          </a:solidFill>
                          <a:latin typeface="標楷體" pitchFamily="65" charset="-120"/>
                          <a:ea typeface="標楷體" pitchFamily="65" charset="-120"/>
                        </a:rPr>
                        <a:t>研究院</a:t>
                      </a:r>
                      <a:r>
                        <a:rPr lang="zh-TW" altLang="en-US" sz="1800" baseline="0" dirty="0" smtClean="0">
                          <a:solidFill>
                            <a:srgbClr val="FF0000"/>
                          </a:solidFill>
                          <a:latin typeface="標楷體" pitchFamily="65" charset="-120"/>
                          <a:ea typeface="標楷體" pitchFamily="65" charset="-120"/>
                        </a:rPr>
                        <a:t> </a:t>
                      </a:r>
                      <a:r>
                        <a:rPr lang="zh-TW" altLang="en-US" sz="1800" dirty="0" smtClean="0">
                          <a:solidFill>
                            <a:srgbClr val="FF0000"/>
                          </a:solidFill>
                          <a:latin typeface="標楷體" pitchFamily="65" charset="-120"/>
                          <a:ea typeface="標楷體" pitchFamily="65" charset="-120"/>
                        </a:rPr>
                        <a:t>台</a:t>
                      </a:r>
                      <a:r>
                        <a:rPr lang="zh-TW" altLang="en-US" sz="1800" dirty="0">
                          <a:solidFill>
                            <a:srgbClr val="FF0000"/>
                          </a:solidFill>
                          <a:latin typeface="標楷體" pitchFamily="65" charset="-120"/>
                          <a:ea typeface="標楷體" pitchFamily="65" charset="-120"/>
                        </a:rPr>
                        <a:t>風洪水研究所</a:t>
                      </a:r>
                    </a:p>
                  </a:txBody>
                  <a:tcPr marL="24902" marR="24902" marT="24902" marB="24902" anchor="ctr"/>
                </a:tc>
                <a:tc>
                  <a:txBody>
                    <a:bodyPr/>
                    <a:lstStyle/>
                    <a:p>
                      <a:pPr algn="l"/>
                      <a:r>
                        <a:rPr lang="zh-TW" altLang="en-US" sz="1800" dirty="0">
                          <a:solidFill>
                            <a:srgbClr val="FF0000"/>
                          </a:solidFill>
                          <a:latin typeface="標楷體" pitchFamily="65" charset="-120"/>
                          <a:ea typeface="標楷體" pitchFamily="65" charset="-120"/>
                        </a:rPr>
                        <a:t>台湾</a:t>
                      </a:r>
                    </a:p>
                  </a:txBody>
                  <a:tcPr marL="24902" marR="24902" marT="24902" marB="24902" anchor="ctr"/>
                </a:tc>
                <a:tc>
                  <a:txBody>
                    <a:bodyPr/>
                    <a:lstStyle/>
                    <a:p>
                      <a:pPr algn="l"/>
                      <a:r>
                        <a:rPr lang="en-US" altLang="zh-TW" sz="1800" dirty="0">
                          <a:solidFill>
                            <a:srgbClr val="FF0000"/>
                          </a:solidFill>
                          <a:latin typeface="標楷體" pitchFamily="65" charset="-120"/>
                          <a:ea typeface="標楷體" pitchFamily="65" charset="-120"/>
                        </a:rPr>
                        <a:t>2012/5/15</a:t>
                      </a:r>
                    </a:p>
                  </a:txBody>
                  <a:tcPr marL="24902" marR="24902" marT="24902" marB="24902" anchor="ct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467543" y="764704"/>
          <a:ext cx="7992889" cy="4752527"/>
        </p:xfrm>
        <a:graphic>
          <a:graphicData uri="http://schemas.openxmlformats.org/drawingml/2006/table">
            <a:tbl>
              <a:tblPr>
                <a:tableStyleId>{616DA210-FB5B-4158-B5E0-FEB733F419BA}</a:tableStyleId>
              </a:tblPr>
              <a:tblGrid>
                <a:gridCol w="3096345"/>
                <a:gridCol w="2232248"/>
                <a:gridCol w="2664296"/>
              </a:tblGrid>
              <a:tr h="656301">
                <a:tc>
                  <a:txBody>
                    <a:bodyPr/>
                    <a:lstStyle/>
                    <a:p>
                      <a:pPr algn="l"/>
                      <a:r>
                        <a:rPr lang="zh-CN" altLang="en-US" sz="1800">
                          <a:latin typeface="標楷體" pitchFamily="65" charset="-120"/>
                          <a:ea typeface="標楷體" pitchFamily="65" charset="-120"/>
                          <a:cs typeface="Times New Roman" pitchFamily="18" charset="0"/>
                        </a:rPr>
                        <a:t>南太平洋大学　環境科学部</a:t>
                      </a:r>
                    </a:p>
                  </a:txBody>
                  <a:tcPr marL="48381" marR="48381" marT="48381" marB="48381" anchor="ctr"/>
                </a:tc>
                <a:tc>
                  <a:txBody>
                    <a:bodyPr/>
                    <a:lstStyle/>
                    <a:p>
                      <a:pPr algn="l"/>
                      <a:r>
                        <a:rPr lang="ja-JP" altLang="en-US" sz="1800">
                          <a:latin typeface="標楷體" pitchFamily="65" charset="-120"/>
                          <a:ea typeface="標楷體" pitchFamily="65" charset="-120"/>
                          <a:cs typeface="Times New Roman" pitchFamily="18" charset="0"/>
                        </a:rPr>
                        <a:t>フィジー共和国</a:t>
                      </a:r>
                    </a:p>
                  </a:txBody>
                  <a:tcPr marL="48381" marR="48381" marT="48381" marB="48381" anchor="ctr"/>
                </a:tc>
                <a:tc>
                  <a:txBody>
                    <a:bodyPr/>
                    <a:lstStyle/>
                    <a:p>
                      <a:pPr algn="l"/>
                      <a:r>
                        <a:rPr lang="en-US" altLang="zh-TW" sz="1800">
                          <a:latin typeface="標楷體" pitchFamily="65" charset="-120"/>
                          <a:ea typeface="標楷體" pitchFamily="65" charset="-120"/>
                          <a:cs typeface="Times New Roman" pitchFamily="18" charset="0"/>
                        </a:rPr>
                        <a:t>2012/9/7</a:t>
                      </a:r>
                    </a:p>
                  </a:txBody>
                  <a:tcPr marL="48381" marR="48381" marT="48381" marB="48381" anchor="ctr"/>
                </a:tc>
              </a:tr>
              <a:tr h="1199448">
                <a:tc>
                  <a:txBody>
                    <a:bodyPr/>
                    <a:lstStyle/>
                    <a:p>
                      <a:pPr algn="l"/>
                      <a:r>
                        <a:rPr lang="ja-JP" altLang="en-US" sz="1800">
                          <a:latin typeface="標楷體" pitchFamily="65" charset="-120"/>
                          <a:ea typeface="標楷體" pitchFamily="65" charset="-120"/>
                          <a:cs typeface="Times New Roman" pitchFamily="18" charset="0"/>
                        </a:rPr>
                        <a:t>四川大学　水理学・山地河川工学国家重点研究所</a:t>
                      </a:r>
                    </a:p>
                  </a:txBody>
                  <a:tcPr marL="48381" marR="48381" marT="48381" marB="48381" anchor="ctr"/>
                </a:tc>
                <a:tc>
                  <a:txBody>
                    <a:bodyPr/>
                    <a:lstStyle/>
                    <a:p>
                      <a:pPr algn="l"/>
                      <a:r>
                        <a:rPr lang="zh-TW" altLang="en-US" sz="1800">
                          <a:latin typeface="標楷體" pitchFamily="65" charset="-120"/>
                          <a:ea typeface="標楷體" pitchFamily="65" charset="-120"/>
                          <a:cs typeface="Times New Roman" pitchFamily="18" charset="0"/>
                        </a:rPr>
                        <a:t>中国</a:t>
                      </a:r>
                    </a:p>
                  </a:txBody>
                  <a:tcPr marL="48381" marR="48381" marT="48381" marB="48381" anchor="ctr"/>
                </a:tc>
                <a:tc>
                  <a:txBody>
                    <a:bodyPr/>
                    <a:lstStyle/>
                    <a:p>
                      <a:pPr algn="l"/>
                      <a:r>
                        <a:rPr lang="en-US" altLang="zh-TW" sz="1800">
                          <a:latin typeface="標楷體" pitchFamily="65" charset="-120"/>
                          <a:ea typeface="標楷體" pitchFamily="65" charset="-120"/>
                          <a:cs typeface="Times New Roman" pitchFamily="18" charset="0"/>
                        </a:rPr>
                        <a:t>2012/12/25</a:t>
                      </a:r>
                    </a:p>
                  </a:txBody>
                  <a:tcPr marL="48381" marR="48381" marT="48381" marB="48381" anchor="ctr"/>
                </a:tc>
              </a:tr>
              <a:tr h="927875">
                <a:tc>
                  <a:txBody>
                    <a:bodyPr/>
                    <a:lstStyle/>
                    <a:p>
                      <a:pPr algn="l"/>
                      <a:r>
                        <a:rPr lang="zh-CN" altLang="en-US" sz="1800">
                          <a:latin typeface="標楷體" pitchFamily="65" charset="-120"/>
                          <a:ea typeface="標楷體" pitchFamily="65" charset="-120"/>
                          <a:cs typeface="Times New Roman" pitchFamily="18" charset="0"/>
                        </a:rPr>
                        <a:t>忠南国立大学 国際水資源研究所</a:t>
                      </a:r>
                    </a:p>
                  </a:txBody>
                  <a:tcPr marL="48381" marR="48381" marT="48381" marB="48381" anchor="ctr"/>
                </a:tc>
                <a:tc>
                  <a:txBody>
                    <a:bodyPr/>
                    <a:lstStyle/>
                    <a:p>
                      <a:pPr algn="l"/>
                      <a:r>
                        <a:rPr lang="zh-TW" altLang="en-US" sz="1800">
                          <a:latin typeface="標楷體" pitchFamily="65" charset="-120"/>
                          <a:ea typeface="標楷體" pitchFamily="65" charset="-120"/>
                          <a:cs typeface="Times New Roman" pitchFamily="18" charset="0"/>
                        </a:rPr>
                        <a:t>韓国</a:t>
                      </a:r>
                    </a:p>
                  </a:txBody>
                  <a:tcPr marL="48381" marR="48381" marT="48381" marB="48381" anchor="ctr"/>
                </a:tc>
                <a:tc>
                  <a:txBody>
                    <a:bodyPr/>
                    <a:lstStyle/>
                    <a:p>
                      <a:pPr algn="l"/>
                      <a:r>
                        <a:rPr lang="en-US" altLang="zh-TW" sz="1800">
                          <a:latin typeface="標楷體" pitchFamily="65" charset="-120"/>
                          <a:ea typeface="標楷體" pitchFamily="65" charset="-120"/>
                          <a:cs typeface="Times New Roman" pitchFamily="18" charset="0"/>
                        </a:rPr>
                        <a:t>2013/1/28</a:t>
                      </a:r>
                    </a:p>
                  </a:txBody>
                  <a:tcPr marL="48381" marR="48381" marT="48381" marB="48381" anchor="ctr"/>
                </a:tc>
              </a:tr>
              <a:tr h="656301">
                <a:tc>
                  <a:txBody>
                    <a:bodyPr/>
                    <a:lstStyle/>
                    <a:p>
                      <a:pPr algn="l"/>
                      <a:r>
                        <a:rPr lang="ja-JP" altLang="en-US" sz="1800">
                          <a:latin typeface="標楷體" pitchFamily="65" charset="-120"/>
                          <a:ea typeface="標楷體" pitchFamily="65" charset="-120"/>
                          <a:cs typeface="Times New Roman" pitchFamily="18" charset="0"/>
                        </a:rPr>
                        <a:t>フランス地質調査所</a:t>
                      </a:r>
                    </a:p>
                  </a:txBody>
                  <a:tcPr marL="48381" marR="48381" marT="48381" marB="48381" anchor="ctr"/>
                </a:tc>
                <a:tc>
                  <a:txBody>
                    <a:bodyPr/>
                    <a:lstStyle/>
                    <a:p>
                      <a:pPr algn="l"/>
                      <a:r>
                        <a:rPr lang="ja-JP" altLang="en-US" sz="1800">
                          <a:latin typeface="標楷體" pitchFamily="65" charset="-120"/>
                          <a:ea typeface="標楷體" pitchFamily="65" charset="-120"/>
                          <a:cs typeface="Times New Roman" pitchFamily="18" charset="0"/>
                        </a:rPr>
                        <a:t>フランス</a:t>
                      </a:r>
                    </a:p>
                  </a:txBody>
                  <a:tcPr marL="48381" marR="48381" marT="48381" marB="48381" anchor="ctr"/>
                </a:tc>
                <a:tc>
                  <a:txBody>
                    <a:bodyPr/>
                    <a:lstStyle/>
                    <a:p>
                      <a:pPr algn="l"/>
                      <a:r>
                        <a:rPr lang="en-US" altLang="zh-TW" sz="1800">
                          <a:latin typeface="標楷體" pitchFamily="65" charset="-120"/>
                          <a:ea typeface="標楷體" pitchFamily="65" charset="-120"/>
                          <a:cs typeface="Times New Roman" pitchFamily="18" charset="0"/>
                        </a:rPr>
                        <a:t>2013/3/13</a:t>
                      </a:r>
                    </a:p>
                  </a:txBody>
                  <a:tcPr marL="48381" marR="48381" marT="48381" marB="48381" anchor="ctr"/>
                </a:tc>
              </a:tr>
              <a:tr h="656301">
                <a:tc>
                  <a:txBody>
                    <a:bodyPr/>
                    <a:lstStyle/>
                    <a:p>
                      <a:pPr algn="l"/>
                      <a:r>
                        <a:rPr lang="ja-JP" altLang="en-US" sz="1800" dirty="0">
                          <a:solidFill>
                            <a:srgbClr val="FF0000"/>
                          </a:solidFill>
                          <a:latin typeface="標楷體" pitchFamily="65" charset="-120"/>
                          <a:ea typeface="標楷體" pitchFamily="65" charset="-120"/>
                          <a:cs typeface="Times New Roman" pitchFamily="18" charset="0"/>
                        </a:rPr>
                        <a:t>国立成功大学・水工試験所</a:t>
                      </a:r>
                    </a:p>
                  </a:txBody>
                  <a:tcPr marL="48381" marR="48381" marT="48381" marB="48381" anchor="ctr"/>
                </a:tc>
                <a:tc>
                  <a:txBody>
                    <a:bodyPr/>
                    <a:lstStyle/>
                    <a:p>
                      <a:pPr algn="l"/>
                      <a:r>
                        <a:rPr lang="zh-TW" altLang="en-US" sz="1800" dirty="0">
                          <a:solidFill>
                            <a:srgbClr val="FF0000"/>
                          </a:solidFill>
                          <a:latin typeface="標楷體" pitchFamily="65" charset="-120"/>
                          <a:ea typeface="標楷體" pitchFamily="65" charset="-120"/>
                          <a:cs typeface="Times New Roman" pitchFamily="18" charset="0"/>
                        </a:rPr>
                        <a:t>台湾</a:t>
                      </a:r>
                    </a:p>
                  </a:txBody>
                  <a:tcPr marL="48381" marR="48381" marT="48381" marB="48381" anchor="ctr"/>
                </a:tc>
                <a:tc>
                  <a:txBody>
                    <a:bodyPr/>
                    <a:lstStyle/>
                    <a:p>
                      <a:pPr algn="l"/>
                      <a:r>
                        <a:rPr lang="en-US" altLang="zh-TW" sz="1800" dirty="0">
                          <a:solidFill>
                            <a:srgbClr val="FF0000"/>
                          </a:solidFill>
                          <a:latin typeface="標楷體" pitchFamily="65" charset="-120"/>
                          <a:ea typeface="標楷體" pitchFamily="65" charset="-120"/>
                          <a:cs typeface="Times New Roman" pitchFamily="18" charset="0"/>
                        </a:rPr>
                        <a:t>2013/10/2</a:t>
                      </a:r>
                    </a:p>
                  </a:txBody>
                  <a:tcPr marL="48381" marR="48381" marT="48381" marB="48381" anchor="ctr"/>
                </a:tc>
              </a:tr>
              <a:tr h="656301">
                <a:tc>
                  <a:txBody>
                    <a:bodyPr/>
                    <a:lstStyle/>
                    <a:p>
                      <a:pPr algn="l"/>
                      <a:r>
                        <a:rPr lang="ja-JP" altLang="en-US" sz="1800">
                          <a:latin typeface="標楷體" pitchFamily="65" charset="-120"/>
                          <a:ea typeface="標楷體" pitchFamily="65" charset="-120"/>
                          <a:cs typeface="Times New Roman" pitchFamily="18" charset="0"/>
                        </a:rPr>
                        <a:t>スウォンジー大学 工学部</a:t>
                      </a:r>
                    </a:p>
                  </a:txBody>
                  <a:tcPr marL="48381" marR="48381" marT="48381" marB="48381" anchor="ctr"/>
                </a:tc>
                <a:tc>
                  <a:txBody>
                    <a:bodyPr/>
                    <a:lstStyle/>
                    <a:p>
                      <a:pPr algn="l"/>
                      <a:r>
                        <a:rPr lang="ja-JP" altLang="en-US" sz="1800">
                          <a:latin typeface="標楷體" pitchFamily="65" charset="-120"/>
                          <a:ea typeface="標楷體" pitchFamily="65" charset="-120"/>
                          <a:cs typeface="Times New Roman" pitchFamily="18" charset="0"/>
                        </a:rPr>
                        <a:t>イギリス</a:t>
                      </a:r>
                    </a:p>
                  </a:txBody>
                  <a:tcPr marL="48381" marR="48381" marT="48381" marB="48381" anchor="ctr"/>
                </a:tc>
                <a:tc>
                  <a:txBody>
                    <a:bodyPr/>
                    <a:lstStyle/>
                    <a:p>
                      <a:pPr algn="l"/>
                      <a:r>
                        <a:rPr lang="en-US" altLang="zh-TW" sz="1800" dirty="0">
                          <a:latin typeface="標楷體" pitchFamily="65" charset="-120"/>
                          <a:ea typeface="標楷體" pitchFamily="65" charset="-120"/>
                          <a:cs typeface="Times New Roman" pitchFamily="18" charset="0"/>
                        </a:rPr>
                        <a:t>2013/12/13</a:t>
                      </a:r>
                    </a:p>
                  </a:txBody>
                  <a:tcPr marL="48381" marR="48381" marT="48381" marB="48381" anchor="ct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研究協議會與產官學合作</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a:xfrm>
            <a:off x="467544" y="1412776"/>
            <a:ext cx="8229600" cy="4525963"/>
          </a:xfrm>
        </p:spPr>
        <p:txBody>
          <a:bodyPr>
            <a:normAutofit fontScale="92500" lnSpcReduction="10000"/>
          </a:bodyPr>
          <a:lstStyle/>
          <a:p>
            <a:r>
              <a:rPr lang="zh-TW" altLang="en-US" dirty="0" smtClean="0">
                <a:latin typeface="標楷體" pitchFamily="65" charset="-120"/>
                <a:ea typeface="標楷體" pitchFamily="65" charset="-120"/>
              </a:rPr>
              <a:t>記取</a:t>
            </a:r>
            <a:r>
              <a:rPr lang="en-US" altLang="zh-TW" dirty="0" smtClean="0">
                <a:latin typeface="標楷體" pitchFamily="65" charset="-120"/>
                <a:ea typeface="標楷體" pitchFamily="65" charset="-120"/>
              </a:rPr>
              <a:t>311</a:t>
            </a:r>
            <a:r>
              <a:rPr lang="zh-TW" altLang="en-US" dirty="0" smtClean="0">
                <a:latin typeface="標楷體" pitchFamily="65" charset="-120"/>
                <a:ea typeface="標楷體" pitchFamily="65" charset="-120"/>
              </a:rPr>
              <a:t>東日本大震的教訓，</a:t>
            </a:r>
            <a:r>
              <a:rPr lang="ja-JP" altLang="en-US" dirty="0" smtClean="0">
                <a:latin typeface="標楷體" pitchFamily="65" charset="-120"/>
                <a:ea typeface="標楷體" pitchFamily="65" charset="-120"/>
              </a:rPr>
              <a:t>日本</a:t>
            </a:r>
            <a:r>
              <a:rPr lang="ja-JP" altLang="en-US" dirty="0" smtClean="0">
                <a:latin typeface="標楷體" pitchFamily="65" charset="-120"/>
                <a:ea typeface="標楷體" pitchFamily="65" charset="-120"/>
              </a:rPr>
              <a:t>全</a:t>
            </a:r>
            <a:r>
              <a:rPr lang="zh-TW" altLang="en-US" dirty="0" smtClean="0">
                <a:latin typeface="標楷體" pitchFamily="65" charset="-120"/>
                <a:ea typeface="標楷體" pitchFamily="65" charset="-120"/>
              </a:rPr>
              <a:t>國</a:t>
            </a:r>
            <a:r>
              <a:rPr lang="ja-JP" altLang="en-US" dirty="0" smtClean="0">
                <a:latin typeface="標楷體" pitchFamily="65" charset="-120"/>
                <a:ea typeface="標楷體" pitchFamily="65" charset="-120"/>
              </a:rPr>
              <a:t>自然災害科</a:t>
            </a:r>
            <a:r>
              <a:rPr lang="zh-TW" altLang="en-US" dirty="0" smtClean="0">
                <a:latin typeface="標楷體" pitchFamily="65" charset="-120"/>
                <a:ea typeface="標楷體" pitchFamily="65" charset="-120"/>
              </a:rPr>
              <a:t>學</a:t>
            </a:r>
            <a:r>
              <a:rPr lang="zh-TW" altLang="en-US" dirty="0" smtClean="0">
                <a:latin typeface="標楷體" pitchFamily="65" charset="-120"/>
                <a:ea typeface="標楷體" pitchFamily="65" charset="-120"/>
              </a:rPr>
              <a:t>或鑽研</a:t>
            </a:r>
            <a:r>
              <a:rPr lang="ja-JP" altLang="en-US" dirty="0" smtClean="0">
                <a:latin typeface="標楷體" pitchFamily="65" charset="-120"/>
                <a:ea typeface="標楷體" pitchFamily="65" charset="-120"/>
              </a:rPr>
              <a:t>防災</a:t>
            </a:r>
            <a:r>
              <a:rPr lang="zh-TW" altLang="en-US" dirty="0" smtClean="0">
                <a:latin typeface="標楷體" pitchFamily="65" charset="-120"/>
                <a:ea typeface="標楷體" pitchFamily="65" charset="-120"/>
              </a:rPr>
              <a:t>學的</a:t>
            </a:r>
            <a:r>
              <a:rPr lang="ja-JP" altLang="en-US" dirty="0" smtClean="0">
                <a:latin typeface="標楷體" pitchFamily="65" charset="-120"/>
                <a:ea typeface="標楷體" pitchFamily="65" charset="-120"/>
              </a:rPr>
              <a:t>研究者</a:t>
            </a:r>
            <a:r>
              <a:rPr lang="zh-TW" altLang="en-US" dirty="0" smtClean="0">
                <a:latin typeface="標楷體" pitchFamily="65" charset="-120"/>
                <a:ea typeface="標楷體" pitchFamily="65" charset="-120"/>
              </a:rPr>
              <a:t>之學術社群為代表所組織的「自然災害研究協議會」。為求充實該協議會活動，比起</a:t>
            </a:r>
            <a:r>
              <a:rPr lang="ja-JP" altLang="en-US" dirty="0" smtClean="0">
                <a:latin typeface="標楷體" pitchFamily="65" charset="-120"/>
                <a:ea typeface="標楷體" pitchFamily="65" charset="-120"/>
              </a:rPr>
              <a:t>個別</a:t>
            </a:r>
            <a:r>
              <a:rPr lang="zh-TW" altLang="en-US" dirty="0" smtClean="0">
                <a:latin typeface="標楷體" pitchFamily="65" charset="-120"/>
                <a:ea typeface="標楷體" pitchFamily="65" charset="-120"/>
              </a:rPr>
              <a:t>與局部的</a:t>
            </a:r>
            <a:r>
              <a:rPr lang="ja-JP" altLang="en-US" dirty="0" smtClean="0">
                <a:latin typeface="標楷體" pitchFamily="65" charset="-120"/>
                <a:ea typeface="標楷體" pitchFamily="65" charset="-120"/>
              </a:rPr>
              <a:t>災害</a:t>
            </a:r>
            <a:r>
              <a:rPr lang="zh-TW" altLang="en-US" dirty="0" smtClean="0">
                <a:latin typeface="標楷體" pitchFamily="65" charset="-120"/>
                <a:ea typeface="標楷體" pitchFamily="65" charset="-120"/>
              </a:rPr>
              <a:t>相關</a:t>
            </a:r>
            <a:r>
              <a:rPr lang="ja-JP" altLang="en-US" dirty="0" smtClean="0">
                <a:latin typeface="標楷體" pitchFamily="65" charset="-120"/>
                <a:ea typeface="標楷體" pitchFamily="65" charset="-120"/>
              </a:rPr>
              <a:t>研究、</a:t>
            </a:r>
            <a:r>
              <a:rPr lang="zh-TW" altLang="en-US" dirty="0" smtClean="0">
                <a:latin typeface="標楷體" pitchFamily="65" charset="-120"/>
                <a:ea typeface="標楷體" pitchFamily="65" charset="-120"/>
              </a:rPr>
              <a:t>推動</a:t>
            </a:r>
            <a:r>
              <a:rPr lang="ja-JP" altLang="en-US" dirty="0" smtClean="0">
                <a:latin typeface="標楷體" pitchFamily="65" charset="-120"/>
                <a:ea typeface="標楷體" pitchFamily="65" charset="-120"/>
              </a:rPr>
              <a:t>巨大災害</a:t>
            </a:r>
            <a:r>
              <a:rPr lang="zh-TW" altLang="en-US" dirty="0" smtClean="0">
                <a:latin typeface="標楷體" pitchFamily="65" charset="-120"/>
                <a:ea typeface="標楷體" pitchFamily="65" charset="-120"/>
              </a:rPr>
              <a:t>及</a:t>
            </a:r>
            <a:r>
              <a:rPr lang="ja-JP" altLang="en-US" dirty="0" smtClean="0">
                <a:latin typeface="標楷體" pitchFamily="65" charset="-120"/>
                <a:ea typeface="標楷體" pitchFamily="65" charset="-120"/>
              </a:rPr>
              <a:t>複合</a:t>
            </a:r>
            <a:r>
              <a:rPr lang="zh-TW" altLang="en-US" dirty="0" smtClean="0">
                <a:latin typeface="標楷體" pitchFamily="65" charset="-120"/>
                <a:ea typeface="標楷體" pitchFamily="65" charset="-120"/>
              </a:rPr>
              <a:t>性</a:t>
            </a:r>
            <a:r>
              <a:rPr lang="ja-JP" altLang="en-US" dirty="0" smtClean="0">
                <a:latin typeface="標楷體" pitchFamily="65" charset="-120"/>
                <a:ea typeface="標楷體" pitchFamily="65" charset="-120"/>
              </a:rPr>
              <a:t>災害</a:t>
            </a:r>
            <a:r>
              <a:rPr lang="zh-TW" altLang="en-US" dirty="0" smtClean="0">
                <a:latin typeface="標楷體" pitchFamily="65" charset="-120"/>
                <a:ea typeface="標楷體" pitchFamily="65" charset="-120"/>
              </a:rPr>
              <a:t>之</a:t>
            </a:r>
            <a:r>
              <a:rPr lang="zh-TW" altLang="en-US" dirty="0" smtClean="0">
                <a:latin typeface="標楷體" pitchFamily="65" charset="-120"/>
                <a:ea typeface="標楷體" pitchFamily="65" charset="-120"/>
              </a:rPr>
              <a:t>大範圍</a:t>
            </a:r>
            <a:r>
              <a:rPr lang="zh-TW" altLang="en-US" dirty="0" smtClean="0">
                <a:latin typeface="標楷體" pitchFamily="65" charset="-120"/>
                <a:ea typeface="標楷體" pitchFamily="65" charset="-120"/>
              </a:rPr>
              <a:t>及影響</a:t>
            </a:r>
            <a:r>
              <a:rPr lang="ja-JP" altLang="en-US" dirty="0" smtClean="0">
                <a:latin typeface="標楷體" pitchFamily="65" charset="-120"/>
                <a:ea typeface="標楷體" pitchFamily="65" charset="-120"/>
              </a:rPr>
              <a:t>社</a:t>
            </a:r>
            <a:r>
              <a:rPr lang="zh-TW" altLang="en-US" dirty="0" smtClean="0">
                <a:latin typeface="標楷體" pitchFamily="65" charset="-120"/>
                <a:ea typeface="標楷體" pitchFamily="65" charset="-120"/>
              </a:rPr>
              <a:t>會全體及其對策的相關研究</a:t>
            </a:r>
            <a:r>
              <a:rPr lang="ja-JP" altLang="en-US" dirty="0" smtClean="0">
                <a:latin typeface="標楷體" pitchFamily="65" charset="-120"/>
                <a:ea typeface="標楷體" pitchFamily="65" charset="-120"/>
              </a:rPr>
              <a:t>。 </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京大防災研的「防災研究討論會」為依據文部科學省「防災分野之研究開發委員會」的建言，以減輕自然災害為中心，與產官學聯合發展研究案及合作體制為目的。</a:t>
            </a:r>
            <a:endParaRPr lang="en-US" altLang="zh-TW"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pic>
        <p:nvPicPr>
          <p:cNvPr id="34820" name="Picture 4" descr="京都大学防災研究所自然災害研究協議会 &amp; natural_disaster"/>
          <p:cNvPicPr>
            <a:picLocks noChangeAspect="1" noChangeArrowheads="1"/>
          </p:cNvPicPr>
          <p:nvPr/>
        </p:nvPicPr>
        <p:blipFill>
          <a:blip r:embed="rId2" cstate="print"/>
          <a:srcRect/>
          <a:stretch>
            <a:fillRect/>
          </a:stretch>
        </p:blipFill>
        <p:spPr bwMode="auto">
          <a:xfrm>
            <a:off x="1524000" y="5805264"/>
            <a:ext cx="7620000" cy="85725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www.uji.kyoto-u.ac.jp/campus/uji_plaza.JPG">
            <a:hlinkClick r:id="rId2"/>
          </p:cNvPr>
          <p:cNvPicPr>
            <a:picLocks noChangeAspect="1" noChangeArrowheads="1"/>
          </p:cNvPicPr>
          <p:nvPr/>
        </p:nvPicPr>
        <p:blipFill>
          <a:blip r:embed="rId3" cstate="print"/>
          <a:srcRect/>
          <a:stretch>
            <a:fillRect/>
          </a:stretch>
        </p:blipFill>
        <p:spPr bwMode="auto">
          <a:xfrm>
            <a:off x="1763688" y="4869160"/>
            <a:ext cx="7086600" cy="1704976"/>
          </a:xfrm>
          <a:prstGeom prst="rect">
            <a:avLst/>
          </a:prstGeom>
          <a:noFill/>
        </p:spPr>
      </p:pic>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社會服務</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a:xfrm>
            <a:off x="539552" y="1340768"/>
            <a:ext cx="8280920" cy="3384376"/>
          </a:xfrm>
        </p:spPr>
        <p:txBody>
          <a:bodyPr>
            <a:normAutofit fontScale="85000" lnSpcReduction="10000"/>
          </a:bodyPr>
          <a:lstStyle/>
          <a:p>
            <a:r>
              <a:rPr lang="zh-TW" altLang="en-US" dirty="0" smtClean="0">
                <a:latin typeface="標楷體" pitchFamily="65" charset="-120"/>
                <a:ea typeface="標楷體" pitchFamily="65" charset="-120"/>
              </a:rPr>
              <a:t>宇治防災研餐廳的營運 （</a:t>
            </a:r>
            <a:r>
              <a:rPr lang="ja-JP" altLang="en-US" dirty="0" smtClean="0">
                <a:latin typeface="標楷體" pitchFamily="65" charset="-120"/>
                <a:ea typeface="標楷體" pitchFamily="65" charset="-120"/>
              </a:rPr>
              <a:t>おうばくプラザ</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秋季宇治校區日</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暑假高中生</a:t>
            </a:r>
            <a:r>
              <a:rPr lang="zh-TW" altLang="en-US" dirty="0" smtClean="0">
                <a:latin typeface="標楷體" pitchFamily="65" charset="-120"/>
                <a:ea typeface="標楷體" pitchFamily="65" charset="-120"/>
              </a:rPr>
              <a:t>理科學習營</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京大防災</a:t>
            </a:r>
            <a:r>
              <a:rPr lang="zh-TW" altLang="en-US" dirty="0" smtClean="0">
                <a:latin typeface="標楷體" pitchFamily="65" charset="-120"/>
                <a:ea typeface="標楷體" pitchFamily="65" charset="-120"/>
              </a:rPr>
              <a:t>研年度研討會（開放免費參加）</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協助地方自治</a:t>
            </a:r>
            <a:r>
              <a:rPr lang="zh-TW" altLang="en-US" dirty="0" smtClean="0">
                <a:latin typeface="標楷體" pitchFamily="65" charset="-120"/>
                <a:ea typeface="標楷體" pitchFamily="65" charset="-120"/>
              </a:rPr>
              <a:t>體（京都市）編定被害想定白皮書</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提供</a:t>
            </a:r>
            <a:r>
              <a:rPr lang="zh-TW" altLang="en-US" dirty="0" smtClean="0">
                <a:latin typeface="標楷體" pitchFamily="65" charset="-120"/>
                <a:ea typeface="標楷體" pitchFamily="65" charset="-120"/>
              </a:rPr>
              <a:t>災害調查資料庫的查詢</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線上防災問題檢索與回覆</a:t>
            </a:r>
            <a:endParaRPr lang="en-US" altLang="zh-TW"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827584" y="1052736"/>
          <a:ext cx="7704855" cy="4824536"/>
        </p:xfrm>
        <a:graphic>
          <a:graphicData uri="http://schemas.openxmlformats.org/drawingml/2006/table">
            <a:tbl>
              <a:tblPr/>
              <a:tblGrid>
                <a:gridCol w="2568285"/>
                <a:gridCol w="2568285"/>
                <a:gridCol w="2568285"/>
              </a:tblGrid>
              <a:tr h="689219">
                <a:tc>
                  <a:txBody>
                    <a:bodyPr/>
                    <a:lstStyle/>
                    <a:p>
                      <a:pPr algn="ctr"/>
                      <a:endParaRPr lang="zh-TW" altLang="en-US" dirty="0">
                        <a:latin typeface="標楷體" pitchFamily="65" charset="-120"/>
                        <a:ea typeface="標楷體" pitchFamily="65" charset="-120"/>
                      </a:endParaRPr>
                    </a:p>
                  </a:txBody>
                  <a:tcPr anchor="ctr">
                    <a:lnL>
                      <a:noFill/>
                    </a:lnL>
                    <a:lnR>
                      <a:noFill/>
                    </a:lnR>
                    <a:lnT>
                      <a:noFill/>
                    </a:lnT>
                    <a:lnB>
                      <a:noFill/>
                    </a:lnB>
                    <a:solidFill>
                      <a:srgbClr val="EEEEFF"/>
                    </a:solidFill>
                  </a:tcPr>
                </a:tc>
                <a:tc>
                  <a:txBody>
                    <a:bodyPr/>
                    <a:lstStyle/>
                    <a:p>
                      <a:pPr algn="ctr"/>
                      <a:endParaRPr lang="zh-TW" altLang="en-US" dirty="0">
                        <a:latin typeface="標楷體" pitchFamily="65" charset="-120"/>
                        <a:ea typeface="標楷體" pitchFamily="65" charset="-120"/>
                      </a:endParaRPr>
                    </a:p>
                  </a:txBody>
                  <a:tcPr anchor="ctr">
                    <a:lnL>
                      <a:noFill/>
                    </a:lnL>
                    <a:lnR>
                      <a:noFill/>
                    </a:lnR>
                    <a:lnT>
                      <a:noFill/>
                    </a:lnT>
                    <a:lnB>
                      <a:noFill/>
                    </a:lnB>
                    <a:solidFill>
                      <a:srgbClr val="EEEEFF"/>
                    </a:solidFill>
                  </a:tcPr>
                </a:tc>
                <a:tc>
                  <a:txBody>
                    <a:bodyPr/>
                    <a:lstStyle/>
                    <a:p>
                      <a:pPr algn="ctr"/>
                      <a:endParaRPr lang="zh-TW" altLang="en-US" dirty="0">
                        <a:latin typeface="標楷體" pitchFamily="65" charset="-120"/>
                        <a:ea typeface="標楷體" pitchFamily="65" charset="-120"/>
                      </a:endParaRPr>
                    </a:p>
                  </a:txBody>
                  <a:tcPr anchor="ctr">
                    <a:lnL>
                      <a:noFill/>
                    </a:lnL>
                    <a:lnR>
                      <a:noFill/>
                    </a:lnR>
                    <a:lnT>
                      <a:noFill/>
                    </a:lnT>
                    <a:lnB>
                      <a:noFill/>
                    </a:lnB>
                    <a:solidFill>
                      <a:srgbClr val="EEEEFF"/>
                    </a:solidFill>
                  </a:tcPr>
                </a:tc>
              </a:tr>
              <a:tr h="1723049">
                <a:tc>
                  <a:txBody>
                    <a:bodyPr/>
                    <a:lstStyle/>
                    <a:p>
                      <a:pPr algn="ctr"/>
                      <a:r>
                        <a:rPr lang="zh-TW" altLang="en-US" b="1" dirty="0">
                          <a:latin typeface="標楷體" pitchFamily="65" charset="-120"/>
                          <a:ea typeface="標楷體" pitchFamily="65" charset="-120"/>
                          <a:hlinkClick r:id="rId2"/>
                        </a:rPr>
                        <a:t>防災一般</a:t>
                      </a:r>
                      <a:r>
                        <a:rPr lang="zh-TW" altLang="en-US" dirty="0">
                          <a:latin typeface="標楷體" pitchFamily="65" charset="-120"/>
                          <a:ea typeface="標楷體" pitchFamily="65" charset="-120"/>
                        </a:rPr>
                        <a:t/>
                      </a:r>
                      <a:br>
                        <a:rPr lang="zh-TW" altLang="en-US" dirty="0">
                          <a:latin typeface="標楷體" pitchFamily="65" charset="-120"/>
                          <a:ea typeface="標楷體" pitchFamily="65" charset="-120"/>
                        </a:rPr>
                      </a:br>
                      <a:r>
                        <a:rPr lang="zh-TW" altLang="en-US" dirty="0">
                          <a:latin typeface="標楷體" pitchFamily="65" charset="-120"/>
                          <a:ea typeface="標楷體" pitchFamily="65" charset="-120"/>
                        </a:rPr>
                        <a:t>被害想定，防災計画，火災等　</a:t>
                      </a:r>
                    </a:p>
                  </a:txBody>
                  <a:tcPr anchor="ctr">
                    <a:lnL>
                      <a:noFill/>
                    </a:lnL>
                    <a:lnR>
                      <a:noFill/>
                    </a:lnR>
                    <a:lnT>
                      <a:noFill/>
                    </a:lnT>
                    <a:lnB>
                      <a:noFill/>
                    </a:lnB>
                    <a:solidFill>
                      <a:srgbClr val="EEEEFF"/>
                    </a:solidFill>
                  </a:tcPr>
                </a:tc>
                <a:tc>
                  <a:txBody>
                    <a:bodyPr/>
                    <a:lstStyle/>
                    <a:p>
                      <a:pPr algn="ctr"/>
                      <a:r>
                        <a:rPr lang="ja-JP" altLang="en-US" b="1" dirty="0">
                          <a:latin typeface="標楷體" pitchFamily="65" charset="-120"/>
                          <a:ea typeface="標楷體" pitchFamily="65" charset="-120"/>
                          <a:hlinkClick r:id="rId3"/>
                        </a:rPr>
                        <a:t>大気・気象</a:t>
                      </a:r>
                      <a:r>
                        <a:rPr lang="ja-JP" altLang="en-US" dirty="0">
                          <a:latin typeface="標楷體" pitchFamily="65" charset="-120"/>
                          <a:ea typeface="標楷體" pitchFamily="65" charset="-120"/>
                        </a:rPr>
                        <a:t/>
                      </a:r>
                      <a:br>
                        <a:rPr lang="ja-JP" altLang="en-US" dirty="0">
                          <a:latin typeface="標楷體" pitchFamily="65" charset="-120"/>
                          <a:ea typeface="標楷體" pitchFamily="65" charset="-120"/>
                        </a:rPr>
                      </a:br>
                      <a:r>
                        <a:rPr lang="ja-JP" altLang="en-US" dirty="0">
                          <a:latin typeface="標楷體" pitchFamily="65" charset="-120"/>
                          <a:ea typeface="標楷體" pitchFamily="65" charset="-120"/>
                        </a:rPr>
                        <a:t>天気予報，台風，異常気象等　</a:t>
                      </a:r>
                    </a:p>
                  </a:txBody>
                  <a:tcPr anchor="ctr">
                    <a:lnL>
                      <a:noFill/>
                    </a:lnL>
                    <a:lnR>
                      <a:noFill/>
                    </a:lnR>
                    <a:lnT>
                      <a:noFill/>
                    </a:lnT>
                    <a:lnB>
                      <a:noFill/>
                    </a:lnB>
                    <a:solidFill>
                      <a:srgbClr val="EEEEFF"/>
                    </a:solidFill>
                  </a:tcPr>
                </a:tc>
                <a:tc>
                  <a:txBody>
                    <a:bodyPr/>
                    <a:lstStyle/>
                    <a:p>
                      <a:pPr algn="ctr"/>
                      <a:r>
                        <a:rPr lang="zh-TW" altLang="en-US" b="1" dirty="0">
                          <a:latin typeface="標楷體" pitchFamily="65" charset="-120"/>
                          <a:ea typeface="標楷體" pitchFamily="65" charset="-120"/>
                          <a:hlinkClick r:id="rId4"/>
                        </a:rPr>
                        <a:t>火山</a:t>
                      </a:r>
                      <a:r>
                        <a:rPr lang="zh-TW" altLang="en-US" dirty="0">
                          <a:latin typeface="標楷體" pitchFamily="65" charset="-120"/>
                          <a:ea typeface="標楷體" pitchFamily="65" charset="-120"/>
                        </a:rPr>
                        <a:t/>
                      </a:r>
                      <a:br>
                        <a:rPr lang="zh-TW" altLang="en-US" dirty="0">
                          <a:latin typeface="標楷體" pitchFamily="65" charset="-120"/>
                          <a:ea typeface="標楷體" pitchFamily="65" charset="-120"/>
                        </a:rPr>
                      </a:br>
                      <a:r>
                        <a:rPr lang="zh-TW" altLang="en-US" dirty="0">
                          <a:latin typeface="標楷體" pitchFamily="65" charset="-120"/>
                          <a:ea typeface="標楷體" pitchFamily="65" charset="-120"/>
                        </a:rPr>
                        <a:t>　　噴火予知，火山防災等　　</a:t>
                      </a:r>
                    </a:p>
                  </a:txBody>
                  <a:tcPr anchor="ctr">
                    <a:lnL>
                      <a:noFill/>
                    </a:lnL>
                    <a:lnR>
                      <a:noFill/>
                    </a:lnR>
                    <a:lnT>
                      <a:noFill/>
                    </a:lnT>
                    <a:lnB>
                      <a:noFill/>
                    </a:lnB>
                    <a:solidFill>
                      <a:srgbClr val="EEEEFF"/>
                    </a:solidFill>
                  </a:tcPr>
                </a:tc>
              </a:tr>
              <a:tr h="689219">
                <a:tc>
                  <a:txBody>
                    <a:bodyPr/>
                    <a:lstStyle/>
                    <a:p>
                      <a:pPr algn="ctr"/>
                      <a:endParaRPr lang="zh-TW" altLang="en-US" dirty="0">
                        <a:latin typeface="標楷體" pitchFamily="65" charset="-120"/>
                        <a:ea typeface="標楷體" pitchFamily="65" charset="-120"/>
                      </a:endParaRPr>
                    </a:p>
                  </a:txBody>
                  <a:tcPr anchor="ctr">
                    <a:lnL>
                      <a:noFill/>
                    </a:lnL>
                    <a:lnR>
                      <a:noFill/>
                    </a:lnR>
                    <a:lnT>
                      <a:noFill/>
                    </a:lnT>
                    <a:lnB>
                      <a:noFill/>
                    </a:lnB>
                    <a:solidFill>
                      <a:srgbClr val="EEEEFF"/>
                    </a:solidFill>
                  </a:tcPr>
                </a:tc>
                <a:tc>
                  <a:txBody>
                    <a:bodyPr/>
                    <a:lstStyle/>
                    <a:p>
                      <a:pPr algn="ctr"/>
                      <a:endParaRPr lang="zh-TW" altLang="en-US" dirty="0">
                        <a:latin typeface="標楷體" pitchFamily="65" charset="-120"/>
                        <a:ea typeface="標楷體" pitchFamily="65" charset="-120"/>
                      </a:endParaRPr>
                    </a:p>
                  </a:txBody>
                  <a:tcPr anchor="ctr">
                    <a:lnL>
                      <a:noFill/>
                    </a:lnL>
                    <a:lnR>
                      <a:noFill/>
                    </a:lnR>
                    <a:lnT>
                      <a:noFill/>
                    </a:lnT>
                    <a:lnB>
                      <a:noFill/>
                    </a:lnB>
                    <a:solidFill>
                      <a:srgbClr val="EEEEFF"/>
                    </a:solidFill>
                  </a:tcPr>
                </a:tc>
                <a:tc>
                  <a:txBody>
                    <a:bodyPr/>
                    <a:lstStyle/>
                    <a:p>
                      <a:pPr algn="ctr"/>
                      <a:endParaRPr lang="zh-TW" altLang="en-US">
                        <a:latin typeface="標楷體" pitchFamily="65" charset="-120"/>
                        <a:ea typeface="標楷體" pitchFamily="65" charset="-120"/>
                      </a:endParaRPr>
                    </a:p>
                  </a:txBody>
                  <a:tcPr anchor="ctr">
                    <a:lnL>
                      <a:noFill/>
                    </a:lnL>
                    <a:lnR>
                      <a:noFill/>
                    </a:lnR>
                    <a:lnT>
                      <a:noFill/>
                    </a:lnT>
                    <a:lnB>
                      <a:noFill/>
                    </a:lnB>
                    <a:solidFill>
                      <a:srgbClr val="EEEEFF"/>
                    </a:solidFill>
                  </a:tcPr>
                </a:tc>
              </a:tr>
              <a:tr h="1723049">
                <a:tc>
                  <a:txBody>
                    <a:bodyPr/>
                    <a:lstStyle/>
                    <a:p>
                      <a:pPr algn="ctr"/>
                      <a:r>
                        <a:rPr lang="zh-TW" altLang="en-US" b="1">
                          <a:latin typeface="標楷體" pitchFamily="65" charset="-120"/>
                          <a:ea typeface="標楷體" pitchFamily="65" charset="-120"/>
                          <a:hlinkClick r:id="rId5"/>
                        </a:rPr>
                        <a:t>水害</a:t>
                      </a:r>
                      <a:r>
                        <a:rPr lang="zh-TW" altLang="en-US">
                          <a:latin typeface="標楷體" pitchFamily="65" charset="-120"/>
                          <a:ea typeface="標楷體" pitchFamily="65" charset="-120"/>
                        </a:rPr>
                        <a:t/>
                      </a:r>
                      <a:br>
                        <a:rPr lang="zh-TW" altLang="en-US">
                          <a:latin typeface="標楷體" pitchFamily="65" charset="-120"/>
                          <a:ea typeface="標楷體" pitchFamily="65" charset="-120"/>
                        </a:rPr>
                      </a:br>
                      <a:r>
                        <a:rPr lang="zh-TW" altLang="en-US">
                          <a:latin typeface="標楷體" pitchFamily="65" charset="-120"/>
                          <a:ea typeface="標楷體" pitchFamily="65" charset="-120"/>
                        </a:rPr>
                        <a:t>洪水，海岸防災，水資源問題等</a:t>
                      </a:r>
                    </a:p>
                  </a:txBody>
                  <a:tcPr anchor="ctr">
                    <a:lnL>
                      <a:noFill/>
                    </a:lnL>
                    <a:lnR>
                      <a:noFill/>
                    </a:lnR>
                    <a:lnT>
                      <a:noFill/>
                    </a:lnT>
                    <a:lnB>
                      <a:noFill/>
                    </a:lnB>
                    <a:solidFill>
                      <a:srgbClr val="EEEEFF"/>
                    </a:solidFill>
                  </a:tcPr>
                </a:tc>
                <a:tc>
                  <a:txBody>
                    <a:bodyPr/>
                    <a:lstStyle/>
                    <a:p>
                      <a:pPr algn="ctr"/>
                      <a:r>
                        <a:rPr lang="zh-TW" altLang="en-US" b="1">
                          <a:latin typeface="標楷體" pitchFamily="65" charset="-120"/>
                          <a:ea typeface="標楷體" pitchFamily="65" charset="-120"/>
                          <a:hlinkClick r:id="rId6"/>
                        </a:rPr>
                        <a:t>地震</a:t>
                      </a:r>
                      <a:r>
                        <a:rPr lang="zh-TW" altLang="en-US">
                          <a:latin typeface="標楷體" pitchFamily="65" charset="-120"/>
                          <a:ea typeface="標楷體" pitchFamily="65" charset="-120"/>
                        </a:rPr>
                        <a:t/>
                      </a:r>
                      <a:br>
                        <a:rPr lang="zh-TW" altLang="en-US">
                          <a:latin typeface="標楷體" pitchFamily="65" charset="-120"/>
                          <a:ea typeface="標楷體" pitchFamily="65" charset="-120"/>
                        </a:rPr>
                      </a:br>
                      <a:r>
                        <a:rPr lang="zh-TW" altLang="en-US">
                          <a:latin typeface="標楷體" pitchFamily="65" charset="-120"/>
                          <a:ea typeface="標楷體" pitchFamily="65" charset="-120"/>
                        </a:rPr>
                        <a:t>地震予知，強震動，耐震工学等</a:t>
                      </a:r>
                    </a:p>
                  </a:txBody>
                  <a:tcPr anchor="ctr">
                    <a:lnL>
                      <a:noFill/>
                    </a:lnL>
                    <a:lnR>
                      <a:noFill/>
                    </a:lnR>
                    <a:lnT>
                      <a:noFill/>
                    </a:lnT>
                    <a:lnB>
                      <a:noFill/>
                    </a:lnB>
                    <a:solidFill>
                      <a:srgbClr val="EEEEFF"/>
                    </a:solidFill>
                  </a:tcPr>
                </a:tc>
                <a:tc>
                  <a:txBody>
                    <a:bodyPr/>
                    <a:lstStyle/>
                    <a:p>
                      <a:pPr algn="ctr"/>
                      <a:r>
                        <a:rPr lang="ja-JP" altLang="en-US" b="1" dirty="0">
                          <a:latin typeface="標楷體" pitchFamily="65" charset="-120"/>
                          <a:ea typeface="標楷體" pitchFamily="65" charset="-120"/>
                          <a:hlinkClick r:id="rId7"/>
                        </a:rPr>
                        <a:t>地盤</a:t>
                      </a:r>
                      <a:r>
                        <a:rPr lang="ja-JP" altLang="en-US" dirty="0">
                          <a:latin typeface="標楷體" pitchFamily="65" charset="-120"/>
                          <a:ea typeface="標楷體" pitchFamily="65" charset="-120"/>
                        </a:rPr>
                        <a:t/>
                      </a:r>
                      <a:br>
                        <a:rPr lang="ja-JP" altLang="en-US" dirty="0">
                          <a:latin typeface="標楷體" pitchFamily="65" charset="-120"/>
                          <a:ea typeface="標楷體" pitchFamily="65" charset="-120"/>
                        </a:rPr>
                      </a:br>
                      <a:r>
                        <a:rPr lang="ja-JP" altLang="en-US" dirty="0">
                          <a:latin typeface="標楷體" pitchFamily="65" charset="-120"/>
                          <a:ea typeface="標楷體" pitchFamily="65" charset="-120"/>
                        </a:rPr>
                        <a:t>　　地盤災害，地すべり等　　</a:t>
                      </a:r>
                    </a:p>
                  </a:txBody>
                  <a:tcPr anchor="ctr">
                    <a:lnL>
                      <a:noFill/>
                    </a:lnL>
                    <a:lnR>
                      <a:noFill/>
                    </a:lnR>
                    <a:lnT>
                      <a:noFill/>
                    </a:lnT>
                    <a:lnB>
                      <a:noFill/>
                    </a:lnB>
                    <a:solidFill>
                      <a:srgbClr val="EEEEFF"/>
                    </a:solidFill>
                  </a:tcPr>
                </a:tc>
              </a:tr>
            </a:tbl>
          </a:graphicData>
        </a:graphic>
      </p:graphicFrame>
      <p:pic>
        <p:nvPicPr>
          <p:cNvPr id="5" name="Picture 12" descr="地盤災害"/>
          <p:cNvPicPr>
            <a:picLocks noChangeAspect="1" noChangeArrowheads="1" noCrop="1"/>
          </p:cNvPicPr>
          <p:nvPr/>
        </p:nvPicPr>
        <p:blipFill>
          <a:blip r:embed="rId8" cstate="print"/>
          <a:srcRect/>
          <a:stretch>
            <a:fillRect/>
          </a:stretch>
        </p:blipFill>
        <p:spPr bwMode="auto">
          <a:xfrm>
            <a:off x="6804248" y="3356992"/>
            <a:ext cx="1008112" cy="1138574"/>
          </a:xfrm>
          <a:prstGeom prst="rect">
            <a:avLst/>
          </a:prstGeom>
          <a:noFill/>
        </p:spPr>
      </p:pic>
      <p:pic>
        <p:nvPicPr>
          <p:cNvPr id="6" name="Picture 9" descr="火山災害"/>
          <p:cNvPicPr>
            <a:picLocks noChangeAspect="1" noChangeArrowheads="1" noCrop="1"/>
          </p:cNvPicPr>
          <p:nvPr/>
        </p:nvPicPr>
        <p:blipFill>
          <a:blip r:embed="rId9" cstate="print"/>
          <a:srcRect/>
          <a:stretch>
            <a:fillRect/>
          </a:stretch>
        </p:blipFill>
        <p:spPr bwMode="auto">
          <a:xfrm>
            <a:off x="6804247" y="1052736"/>
            <a:ext cx="1098583" cy="1152128"/>
          </a:xfrm>
          <a:prstGeom prst="rect">
            <a:avLst/>
          </a:prstGeom>
          <a:noFill/>
        </p:spPr>
      </p:pic>
      <p:pic>
        <p:nvPicPr>
          <p:cNvPr id="7" name="Picture 8" descr="大気災害"/>
          <p:cNvPicPr>
            <a:picLocks noChangeAspect="1" noChangeArrowheads="1" noCrop="1"/>
          </p:cNvPicPr>
          <p:nvPr/>
        </p:nvPicPr>
        <p:blipFill>
          <a:blip r:embed="rId10" cstate="print"/>
          <a:srcRect/>
          <a:stretch>
            <a:fillRect/>
          </a:stretch>
        </p:blipFill>
        <p:spPr bwMode="auto">
          <a:xfrm>
            <a:off x="4139952" y="1052736"/>
            <a:ext cx="1008112" cy="1057247"/>
          </a:xfrm>
          <a:prstGeom prst="rect">
            <a:avLst/>
          </a:prstGeom>
          <a:noFill/>
        </p:spPr>
      </p:pic>
      <p:pic>
        <p:nvPicPr>
          <p:cNvPr id="8" name="Picture 11" descr="地震災害"/>
          <p:cNvPicPr>
            <a:picLocks noChangeAspect="1" noChangeArrowheads="1" noCrop="1"/>
          </p:cNvPicPr>
          <p:nvPr/>
        </p:nvPicPr>
        <p:blipFill>
          <a:blip r:embed="rId11" cstate="print"/>
          <a:srcRect/>
          <a:stretch>
            <a:fillRect/>
          </a:stretch>
        </p:blipFill>
        <p:spPr bwMode="auto">
          <a:xfrm>
            <a:off x="4139952" y="3356992"/>
            <a:ext cx="1008112" cy="1138574"/>
          </a:xfrm>
          <a:prstGeom prst="rect">
            <a:avLst/>
          </a:prstGeom>
          <a:noFill/>
        </p:spPr>
      </p:pic>
      <p:pic>
        <p:nvPicPr>
          <p:cNvPr id="9" name="Picture 10" descr="水災害"/>
          <p:cNvPicPr>
            <a:picLocks noChangeAspect="1" noChangeArrowheads="1" noCrop="1"/>
          </p:cNvPicPr>
          <p:nvPr/>
        </p:nvPicPr>
        <p:blipFill>
          <a:blip r:embed="rId12" cstate="print"/>
          <a:srcRect/>
          <a:stretch>
            <a:fillRect/>
          </a:stretch>
        </p:blipFill>
        <p:spPr bwMode="auto">
          <a:xfrm>
            <a:off x="1619672" y="3356992"/>
            <a:ext cx="1008112" cy="1138574"/>
          </a:xfrm>
          <a:prstGeom prst="rect">
            <a:avLst/>
          </a:prstGeom>
          <a:noFill/>
        </p:spPr>
      </p:pic>
      <p:pic>
        <p:nvPicPr>
          <p:cNvPr id="10" name="Picture 7" descr="防災一般"/>
          <p:cNvPicPr>
            <a:picLocks noChangeAspect="1" noChangeArrowheads="1" noCrop="1"/>
          </p:cNvPicPr>
          <p:nvPr/>
        </p:nvPicPr>
        <p:blipFill>
          <a:blip r:embed="rId13" cstate="print"/>
          <a:srcRect/>
          <a:stretch>
            <a:fillRect/>
          </a:stretch>
        </p:blipFill>
        <p:spPr bwMode="auto">
          <a:xfrm>
            <a:off x="1547664" y="1052736"/>
            <a:ext cx="1008112" cy="1138574"/>
          </a:xfrm>
          <a:prstGeom prst="rect">
            <a:avLst/>
          </a:prstGeom>
          <a:noFill/>
        </p:spPr>
      </p:pic>
      <p:sp>
        <p:nvSpPr>
          <p:cNvPr id="11" name="文字方塊 10"/>
          <p:cNvSpPr txBox="1"/>
          <p:nvPr/>
        </p:nvSpPr>
        <p:spPr>
          <a:xfrm>
            <a:off x="1763688" y="6021288"/>
            <a:ext cx="5832648" cy="400110"/>
          </a:xfrm>
          <a:prstGeom prst="rect">
            <a:avLst/>
          </a:prstGeom>
          <a:noFill/>
        </p:spPr>
        <p:txBody>
          <a:bodyPr wrap="square" rtlCol="0">
            <a:spAutoFit/>
          </a:bodyPr>
          <a:lstStyle/>
          <a:p>
            <a:pPr algn="ctr"/>
            <a:r>
              <a:rPr lang="en-US" altLang="zh-TW" sz="2000" dirty="0" smtClean="0">
                <a:latin typeface="Times New Roman" pitchFamily="18" charset="0"/>
                <a:ea typeface="標楷體" pitchFamily="65" charset="-120"/>
                <a:cs typeface="Times New Roman" pitchFamily="18" charset="0"/>
              </a:rPr>
              <a:t>DPRI</a:t>
            </a:r>
            <a:r>
              <a:rPr lang="zh-TW" altLang="en-US" sz="2000" dirty="0" smtClean="0">
                <a:latin typeface="Times New Roman" pitchFamily="18" charset="0"/>
                <a:ea typeface="標楷體" pitchFamily="65" charset="-120"/>
                <a:cs typeface="Times New Roman" pitchFamily="18" charset="0"/>
              </a:rPr>
              <a:t>防災線上</a:t>
            </a:r>
            <a:r>
              <a:rPr lang="en-US" altLang="zh-TW" sz="2000" dirty="0" smtClean="0">
                <a:latin typeface="Times New Roman" pitchFamily="18" charset="0"/>
                <a:ea typeface="標楷體" pitchFamily="65" charset="-120"/>
                <a:cs typeface="Times New Roman" pitchFamily="18" charset="0"/>
              </a:rPr>
              <a:t>Q&amp;A</a:t>
            </a:r>
            <a:r>
              <a:rPr lang="zh-TW" altLang="en-US" sz="2000" dirty="0" smtClean="0">
                <a:latin typeface="Times New Roman" pitchFamily="18" charset="0"/>
                <a:ea typeface="標楷體" pitchFamily="65" charset="-120"/>
                <a:cs typeface="Times New Roman" pitchFamily="18" charset="0"/>
              </a:rPr>
              <a:t>發問項目</a:t>
            </a:r>
            <a:endParaRPr lang="zh-TW" altLang="en-US" sz="2000" dirty="0">
              <a:latin typeface="Times New Roman" pitchFamily="18" charset="0"/>
              <a:ea typeface="標楷體" pitchFamily="65" charset="-12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3"/>
          <p:cNvPicPr>
            <a:picLocks noChangeAspect="1" noChangeArrowheads="1"/>
          </p:cNvPicPr>
          <p:nvPr/>
        </p:nvPicPr>
        <p:blipFill>
          <a:blip r:embed="rId2" cstate="print"/>
          <a:srcRect/>
          <a:stretch>
            <a:fillRect/>
          </a:stretch>
        </p:blipFill>
        <p:spPr bwMode="auto">
          <a:xfrm>
            <a:off x="0" y="0"/>
            <a:ext cx="9197107"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京大防災研未來目標</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a:xfrm>
            <a:off x="467544" y="1340768"/>
            <a:ext cx="8229600" cy="5069160"/>
          </a:xfrm>
        </p:spPr>
        <p:txBody>
          <a:bodyPr>
            <a:normAutofit fontScale="85000" lnSpcReduction="20000"/>
          </a:bodyPr>
          <a:lstStyle/>
          <a:p>
            <a:r>
              <a:rPr lang="zh-TW" altLang="en-US" dirty="0" smtClean="0">
                <a:latin typeface="標楷體" pitchFamily="65" charset="-120"/>
                <a:ea typeface="標楷體" pitchFamily="65" charset="-120"/>
              </a:rPr>
              <a:t>研究：</a:t>
            </a:r>
            <a:endParaRPr lang="en-US" altLang="zh-TW" dirty="0" smtClean="0">
              <a:latin typeface="標楷體" pitchFamily="65" charset="-120"/>
              <a:ea typeface="標楷體" pitchFamily="65" charset="-120"/>
            </a:endParaRPr>
          </a:p>
          <a:p>
            <a:pPr lvl="1"/>
            <a:r>
              <a:rPr lang="zh-TW" altLang="en-US" dirty="0" smtClean="0">
                <a:latin typeface="標楷體" pitchFamily="65" charset="-120"/>
                <a:ea typeface="標楷體" pitchFamily="65" charset="-120"/>
              </a:rPr>
              <a:t>藉</a:t>
            </a:r>
            <a:r>
              <a:rPr lang="zh-TW" altLang="en-US" dirty="0" smtClean="0">
                <a:latin typeface="標楷體" pitchFamily="65" charset="-120"/>
                <a:ea typeface="標楷體" pitchFamily="65" charset="-120"/>
              </a:rPr>
              <a:t>由共同研究與共同利用據點的優勢，發展共同研究、突發性災害調查、引領災害資料庫的成形。做為世界防災據點積極發展國際交流。</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教育：</a:t>
            </a:r>
            <a:endParaRPr lang="en-US" altLang="zh-TW" dirty="0" smtClean="0">
              <a:latin typeface="標楷體" pitchFamily="65" charset="-120"/>
              <a:ea typeface="標楷體" pitchFamily="65" charset="-120"/>
            </a:endParaRPr>
          </a:p>
          <a:p>
            <a:pPr lvl="1"/>
            <a:r>
              <a:rPr lang="zh-TW" altLang="en-US" dirty="0" smtClean="0">
                <a:latin typeface="標楷體" pitchFamily="65" charset="-120"/>
                <a:ea typeface="標楷體" pitchFamily="65" charset="-120"/>
              </a:rPr>
              <a:t>回應世界</a:t>
            </a:r>
            <a:r>
              <a:rPr lang="zh-TW" altLang="en-US" dirty="0" smtClean="0">
                <a:latin typeface="標楷體" pitchFamily="65" charset="-120"/>
                <a:ea typeface="標楷體" pitchFamily="65" charset="-120"/>
              </a:rPr>
              <a:t>防災的高度研究與教育，積極接受留學生入學及年輕學者的交流與共同研究。</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社會服務：</a:t>
            </a:r>
            <a:endParaRPr lang="en-US" altLang="zh-TW" dirty="0" smtClean="0">
              <a:latin typeface="標楷體" pitchFamily="65" charset="-120"/>
              <a:ea typeface="標楷體" pitchFamily="65" charset="-120"/>
            </a:endParaRPr>
          </a:p>
          <a:p>
            <a:pPr lvl="1"/>
            <a:r>
              <a:rPr lang="zh-TW" altLang="en-US" dirty="0" smtClean="0">
                <a:latin typeface="標楷體" pitchFamily="65" charset="-120"/>
                <a:ea typeface="標楷體" pitchFamily="65" charset="-120"/>
              </a:rPr>
              <a:t>積極向社會大眾提供災害與防災知識及研究成果，並提供國家與地方自治體在防災政策上的建議與諮詢。</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營運：</a:t>
            </a:r>
            <a:endParaRPr lang="en-US" altLang="zh-TW" dirty="0" smtClean="0">
              <a:latin typeface="標楷體" pitchFamily="65" charset="-120"/>
              <a:ea typeface="標楷體" pitchFamily="65" charset="-120"/>
            </a:endParaRPr>
          </a:p>
          <a:p>
            <a:pPr lvl="1"/>
            <a:r>
              <a:rPr lang="zh-TW" altLang="en-US" dirty="0" smtClean="0">
                <a:latin typeface="標楷體" pitchFamily="65" charset="-120"/>
                <a:ea typeface="標楷體" pitchFamily="65" charset="-120"/>
              </a:rPr>
              <a:t>為積極邁向國際化，強化共同研究</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利用，並確保研究</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教學的活性化。並改進人才進用流程與研究</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教育的評價方法，以強化組織的營運效率。</a:t>
            </a:r>
            <a:endParaRPr lang="en-US" altLang="zh-TW" dirty="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京大防災研中期計畫</a:t>
            </a:r>
            <a:endParaRPr lang="zh-TW" altLang="en-US" dirty="0">
              <a:latin typeface="標楷體" pitchFamily="65" charset="-120"/>
              <a:ea typeface="標楷體" pitchFamily="65" charset="-120"/>
            </a:endParaRPr>
          </a:p>
        </p:txBody>
      </p:sp>
      <p:sp>
        <p:nvSpPr>
          <p:cNvPr id="4" name="內容版面配置區 2"/>
          <p:cNvSpPr>
            <a:spLocks noGrp="1"/>
          </p:cNvSpPr>
          <p:nvPr>
            <p:ph idx="1"/>
          </p:nvPr>
        </p:nvSpPr>
        <p:spPr>
          <a:xfrm>
            <a:off x="467544" y="1340768"/>
            <a:ext cx="8229600" cy="5069160"/>
          </a:xfrm>
        </p:spPr>
        <p:txBody>
          <a:bodyPr>
            <a:normAutofit fontScale="77500" lnSpcReduction="20000"/>
          </a:bodyPr>
          <a:lstStyle/>
          <a:p>
            <a:r>
              <a:rPr lang="zh-TW" altLang="en-US" dirty="0" smtClean="0">
                <a:latin typeface="標楷體" pitchFamily="65" charset="-120"/>
                <a:ea typeface="標楷體" pitchFamily="65" charset="-120"/>
              </a:rPr>
              <a:t>研究：</a:t>
            </a:r>
            <a:endParaRPr lang="en-US" altLang="zh-TW" dirty="0" smtClean="0">
              <a:latin typeface="標楷體" pitchFamily="65" charset="-120"/>
              <a:ea typeface="標楷體" pitchFamily="65" charset="-120"/>
            </a:endParaRPr>
          </a:p>
          <a:p>
            <a:pPr lvl="1"/>
            <a:r>
              <a:rPr lang="zh-TW" altLang="en-US" dirty="0" smtClean="0">
                <a:latin typeface="標楷體" pitchFamily="65" charset="-120"/>
                <a:ea typeface="標楷體" pitchFamily="65" charset="-120"/>
              </a:rPr>
              <a:t>作為</a:t>
            </a:r>
            <a:r>
              <a:rPr lang="zh-TW" altLang="en-US" dirty="0" smtClean="0">
                <a:latin typeface="標楷體" pitchFamily="65" charset="-120"/>
                <a:ea typeface="標楷體" pitchFamily="65" charset="-120"/>
              </a:rPr>
              <a:t>共同研究</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利用據點，繼續發展與防治自然災害的先進技術，特別是全球規模的災害課題，並全力發展跨校合作。</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教育：</a:t>
            </a:r>
            <a:endParaRPr lang="en-US" altLang="zh-TW" dirty="0" smtClean="0">
              <a:latin typeface="標楷體" pitchFamily="65" charset="-120"/>
              <a:ea typeface="標楷體" pitchFamily="65" charset="-120"/>
            </a:endParaRPr>
          </a:p>
          <a:p>
            <a:pPr lvl="1"/>
            <a:r>
              <a:rPr lang="zh-TW" altLang="en-US" dirty="0" smtClean="0">
                <a:latin typeface="標楷體" pitchFamily="65" charset="-120"/>
                <a:ea typeface="標楷體" pitchFamily="65" charset="-120"/>
              </a:rPr>
              <a:t>發展全學共同科目</a:t>
            </a:r>
            <a:r>
              <a:rPr lang="zh-TW" altLang="en-US" dirty="0" smtClean="0">
                <a:latin typeface="標楷體" pitchFamily="65" charset="-120"/>
                <a:ea typeface="標楷體" pitchFamily="65" charset="-120"/>
              </a:rPr>
              <a:t>及新生為對象的少人數討論會。並討論會中使用機構內的大型設備與遠隔設施進行教學活動。</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社會服務：</a:t>
            </a:r>
            <a:endParaRPr lang="en-US" altLang="zh-TW" dirty="0" smtClean="0">
              <a:latin typeface="標楷體" pitchFamily="65" charset="-120"/>
              <a:ea typeface="標楷體" pitchFamily="65" charset="-120"/>
            </a:endParaRPr>
          </a:p>
          <a:p>
            <a:pPr lvl="1"/>
            <a:r>
              <a:rPr lang="zh-TW" altLang="en-US" dirty="0" smtClean="0">
                <a:latin typeface="標楷體" pitchFamily="65" charset="-120"/>
                <a:ea typeface="標楷體" pitchFamily="65" charset="-120"/>
              </a:rPr>
              <a:t>使用網頁積極</a:t>
            </a:r>
            <a:r>
              <a:rPr lang="zh-TW" altLang="en-US" dirty="0" smtClean="0">
                <a:latin typeface="標楷體" pitchFamily="65" charset="-120"/>
                <a:ea typeface="標楷體" pitchFamily="65" charset="-120"/>
              </a:rPr>
              <a:t>宣傳</a:t>
            </a:r>
            <a:r>
              <a:rPr lang="zh-TW" altLang="en-US" dirty="0" smtClean="0">
                <a:latin typeface="標楷體" pitchFamily="65" charset="-120"/>
                <a:ea typeface="標楷體" pitchFamily="65" charset="-120"/>
              </a:rPr>
              <a:t>，讓一般民眾可以藉由網站瞭解研究所的各類服務、活動、教員資訊等。此外網頁的英文化也必須持續推動，吸引留學生與國際學者前來防災研就讀及研究。</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營運：</a:t>
            </a:r>
            <a:endParaRPr lang="en-US" altLang="zh-TW" dirty="0" smtClean="0">
              <a:latin typeface="標楷體" pitchFamily="65" charset="-120"/>
              <a:ea typeface="標楷體" pitchFamily="65" charset="-120"/>
            </a:endParaRPr>
          </a:p>
          <a:p>
            <a:pPr lvl="1"/>
            <a:r>
              <a:rPr lang="zh-TW" altLang="en-US" dirty="0" smtClean="0">
                <a:latin typeface="標楷體" pitchFamily="65" charset="-120"/>
                <a:ea typeface="標楷體" pitchFamily="65" charset="-120"/>
              </a:rPr>
              <a:t>未來師資的甄聘以准教授以上為主，並積極招募女性教員與國外師資，讓教師屬性更多元化。機構的自評與外評應積極並交替實施。每兩年實施研究所的自我評鑑，每三年實施部外評鑑。</a:t>
            </a:r>
            <a:endParaRPr lang="en-US" altLang="zh-TW" dirty="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http://alpha-leaders-academy.com/wp-content/uploads/2013/07/0910202.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
        <p:nvSpPr>
          <p:cNvPr id="2" name="標題 1"/>
          <p:cNvSpPr>
            <a:spLocks noGrp="1"/>
          </p:cNvSpPr>
          <p:nvPr>
            <p:ph type="title"/>
          </p:nvPr>
        </p:nvSpPr>
        <p:spPr>
          <a:xfrm>
            <a:off x="467544" y="0"/>
            <a:ext cx="8229600" cy="1143000"/>
          </a:xfrm>
        </p:spPr>
        <p:txBody>
          <a:bodyPr/>
          <a:lstStyle/>
          <a:p>
            <a:r>
              <a:rPr lang="zh-TW" altLang="en-US" dirty="0" smtClean="0">
                <a:solidFill>
                  <a:schemeClr val="bg1"/>
                </a:solidFill>
                <a:effectLst>
                  <a:outerShdw blurRad="38100" dist="38100" dir="2700000" algn="tl">
                    <a:srgbClr val="000000">
                      <a:alpha val="43137"/>
                    </a:srgbClr>
                  </a:outerShdw>
                </a:effectLst>
                <a:latin typeface="標楷體" pitchFamily="65" charset="-120"/>
                <a:ea typeface="標楷體" pitchFamily="65" charset="-120"/>
              </a:rPr>
              <a:t>京都大學</a:t>
            </a:r>
            <a:endParaRPr lang="zh-TW" altLang="en-US" dirty="0">
              <a:solidFill>
                <a:schemeClr val="bg1"/>
              </a:solidFill>
              <a:effectLst>
                <a:outerShdw blurRad="38100" dist="38100" dir="2700000" algn="tl">
                  <a:srgbClr val="000000">
                    <a:alpha val="43137"/>
                  </a:srgbClr>
                </a:outerShdw>
              </a:effectLst>
              <a:latin typeface="標楷體" pitchFamily="65" charset="-120"/>
              <a:ea typeface="標楷體" pitchFamily="65" charset="-120"/>
            </a:endParaRPr>
          </a:p>
        </p:txBody>
      </p:sp>
      <p:sp>
        <p:nvSpPr>
          <p:cNvPr id="3" name="內容版面配置區 2"/>
          <p:cNvSpPr>
            <a:spLocks noGrp="1"/>
          </p:cNvSpPr>
          <p:nvPr>
            <p:ph idx="1"/>
          </p:nvPr>
        </p:nvSpPr>
        <p:spPr>
          <a:xfrm>
            <a:off x="395536" y="1196752"/>
            <a:ext cx="8229600" cy="3672407"/>
          </a:xfrm>
        </p:spPr>
        <p:txBody>
          <a:bodyPr>
            <a:normAutofit/>
          </a:bodyPr>
          <a:lstStyle/>
          <a:p>
            <a:r>
              <a:rPr lang="zh-TW" altLang="zh-TW" dirty="0" smtClean="0">
                <a:solidFill>
                  <a:schemeClr val="bg1"/>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a:t>
            </a:r>
            <a:r>
              <a:rPr lang="zh-TW" altLang="zh-TW" dirty="0" smtClean="0">
                <a:solidFill>
                  <a:schemeClr val="bg1"/>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日語：</a:t>
            </a:r>
            <a:r>
              <a:rPr lang="ja-JP" altLang="zh-TW" dirty="0" smtClean="0">
                <a:solidFill>
                  <a:schemeClr val="bg1"/>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京都大学</a:t>
            </a:r>
            <a:r>
              <a:rPr lang="zh-TW" altLang="zh-TW" dirty="0" smtClean="0">
                <a:solidFill>
                  <a:schemeClr val="bg1"/>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a:t>
            </a:r>
            <a:r>
              <a:rPr lang="ja-JP" altLang="zh-TW" dirty="0" smtClean="0">
                <a:solidFill>
                  <a:schemeClr val="bg1"/>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きょうとだいがく</a:t>
            </a:r>
            <a:r>
              <a:rPr lang="zh-TW" altLang="zh-TW" baseline="30000" dirty="0" smtClean="0">
                <a:solidFill>
                  <a:schemeClr val="bg1"/>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 </a:t>
            </a:r>
            <a:r>
              <a:rPr lang="zh-TW" altLang="zh-TW" i="1" baseline="30000" dirty="0" smtClean="0">
                <a:solidFill>
                  <a:schemeClr val="bg1"/>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Kyoutodaigaku</a:t>
            </a:r>
            <a:r>
              <a:rPr lang="zh-TW" altLang="zh-TW" dirty="0" smtClean="0">
                <a:solidFill>
                  <a:schemeClr val="bg1"/>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a:t>
            </a:r>
            <a:r>
              <a:rPr lang="zh-TW" altLang="zh-TW" dirty="0" smtClean="0">
                <a:solidFill>
                  <a:schemeClr val="bg1"/>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，簡稱京大（きょうだい），是一</a:t>
            </a:r>
            <a:r>
              <a:rPr lang="zh-TW" altLang="zh-TW" dirty="0" smtClean="0">
                <a:solidFill>
                  <a:schemeClr val="bg1"/>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所部位</a:t>
            </a:r>
            <a:r>
              <a:rPr lang="zh-TW" altLang="zh-TW" dirty="0" smtClean="0">
                <a:solidFill>
                  <a:schemeClr val="bg1"/>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於日本京都市左京區的國立研究型綜合大學</a:t>
            </a:r>
            <a:r>
              <a:rPr lang="zh-TW" altLang="zh-TW" dirty="0" smtClean="0">
                <a:solidFill>
                  <a:schemeClr val="bg1"/>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。前身</a:t>
            </a:r>
            <a:r>
              <a:rPr lang="zh-TW" altLang="zh-TW" dirty="0" smtClean="0">
                <a:solidFill>
                  <a:schemeClr val="bg1"/>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是1897年創立的京都帝國大學，在校史上曾發生過多次學生運動，</a:t>
            </a:r>
            <a:r>
              <a:rPr lang="zh-TW" altLang="zh-TW" dirty="0" smtClean="0">
                <a:solidFill>
                  <a:schemeClr val="bg1"/>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校友</a:t>
            </a:r>
            <a:r>
              <a:rPr lang="zh-TW" altLang="en-US" dirty="0" smtClean="0">
                <a:solidFill>
                  <a:schemeClr val="bg1"/>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多在工、法、商、政界活躍</a:t>
            </a:r>
            <a:r>
              <a:rPr lang="zh-TW" altLang="zh-TW" dirty="0" smtClean="0">
                <a:solidFill>
                  <a:schemeClr val="bg1"/>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a:t>
            </a:r>
            <a:endParaRPr lang="zh-TW" altLang="en-US" dirty="0">
              <a:solidFill>
                <a:schemeClr val="bg1"/>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endParaRPr>
          </a:p>
        </p:txBody>
      </p:sp>
      <p:pic>
        <p:nvPicPr>
          <p:cNvPr id="6" name="圖片 5" descr="sosiki_j.png"/>
          <p:cNvPicPr>
            <a:picLocks noChangeAspect="1"/>
          </p:cNvPicPr>
          <p:nvPr/>
        </p:nvPicPr>
        <p:blipFill>
          <a:blip r:embed="rId3" cstate="print"/>
          <a:stretch>
            <a:fillRect/>
          </a:stretch>
        </p:blipFill>
        <p:spPr>
          <a:xfrm>
            <a:off x="6156176" y="4509120"/>
            <a:ext cx="2160240" cy="216024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www.dpri.kyoto-u.ac.jp/web_j/contents/top_image/topics_20140205.jpg"/>
          <p:cNvPicPr>
            <a:picLocks noChangeAspect="1" noChangeArrowheads="1"/>
          </p:cNvPicPr>
          <p:nvPr/>
        </p:nvPicPr>
        <p:blipFill>
          <a:blip r:embed="rId2" cstate="print"/>
          <a:srcRect/>
          <a:stretch>
            <a:fillRect/>
          </a:stretch>
        </p:blipFill>
        <p:spPr bwMode="auto">
          <a:xfrm>
            <a:off x="5364088" y="4005064"/>
            <a:ext cx="3356372" cy="2648345"/>
          </a:xfrm>
          <a:prstGeom prst="rect">
            <a:avLst/>
          </a:prstGeom>
          <a:noFill/>
        </p:spPr>
      </p:pic>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京大防災研究所的啟示</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a:xfrm>
            <a:off x="457200" y="1600200"/>
            <a:ext cx="8229600" cy="3701007"/>
          </a:xfrm>
        </p:spPr>
        <p:txBody>
          <a:bodyPr>
            <a:normAutofit/>
          </a:bodyPr>
          <a:lstStyle/>
          <a:p>
            <a:r>
              <a:rPr lang="zh-TW" altLang="en-US" dirty="0" smtClean="0">
                <a:latin typeface="標楷體" pitchFamily="65" charset="-120"/>
                <a:ea typeface="標楷體" pitchFamily="65" charset="-120"/>
              </a:rPr>
              <a:t>深耕國際化（國外機構合作、技術輸出）</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社會服務（產學、民眾、地方自治體）</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協同</a:t>
            </a:r>
            <a:r>
              <a:rPr lang="zh-TW" altLang="en-US" dirty="0" smtClean="0">
                <a:latin typeface="標楷體" pitchFamily="65" charset="-120"/>
                <a:ea typeface="標楷體" pitchFamily="65" charset="-120"/>
              </a:rPr>
              <a:t>研究與跨校合作（跨據點合作）</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防災課題由地區性連結全球性、學理與實務並重、連結自然災害與</a:t>
            </a:r>
            <a:r>
              <a:rPr lang="zh-TW" altLang="en-US" dirty="0" smtClean="0">
                <a:solidFill>
                  <a:schemeClr val="bg1"/>
                </a:solidFill>
                <a:effectLst>
                  <a:outerShdw blurRad="38100" dist="38100" dir="2700000" algn="tl">
                    <a:srgbClr val="000000">
                      <a:alpha val="43137"/>
                    </a:srgbClr>
                  </a:outerShdw>
                </a:effectLst>
                <a:latin typeface="標楷體" pitchFamily="65" charset="-120"/>
                <a:ea typeface="標楷體" pitchFamily="65" charset="-120"/>
              </a:rPr>
              <a:t>社會問題。</a:t>
            </a:r>
            <a:endParaRPr lang="en-US" altLang="zh-TW" dirty="0" smtClean="0">
              <a:solidFill>
                <a:schemeClr val="bg1"/>
              </a:solidFill>
              <a:effectLst>
                <a:outerShdw blurRad="38100" dist="38100" dir="2700000" algn="tl">
                  <a:srgbClr val="000000">
                    <a:alpha val="43137"/>
                  </a:srgbClr>
                </a:outerShdw>
              </a:effectLst>
              <a:latin typeface="標楷體" pitchFamily="65" charset="-120"/>
              <a:ea typeface="標楷體" pitchFamily="65" charset="-120"/>
            </a:endParaRPr>
          </a:p>
          <a:p>
            <a:r>
              <a:rPr lang="zh-TW" altLang="en-US" dirty="0" smtClean="0">
                <a:latin typeface="標楷體" pitchFamily="65" charset="-120"/>
                <a:ea typeface="標楷體" pitchFamily="65" charset="-120"/>
              </a:rPr>
              <a:t>統整</a:t>
            </a:r>
            <a:r>
              <a:rPr lang="zh-TW" altLang="en-US" dirty="0" smtClean="0">
                <a:latin typeface="標楷體" pitchFamily="65" charset="-120"/>
                <a:ea typeface="標楷體" pitchFamily="65" charset="-120"/>
              </a:rPr>
              <a:t>既有</a:t>
            </a:r>
            <a:r>
              <a:rPr lang="zh-TW" altLang="en-US" dirty="0" smtClean="0">
                <a:latin typeface="標楷體" pitchFamily="65" charset="-120"/>
                <a:ea typeface="標楷體" pitchFamily="65" charset="-120"/>
              </a:rPr>
              <a:t>系所</a:t>
            </a:r>
            <a:r>
              <a:rPr lang="zh-TW" altLang="en-US" dirty="0" smtClean="0">
                <a:latin typeface="標楷體" pitchFamily="65" charset="-120"/>
                <a:ea typeface="標楷體" pitchFamily="65" charset="-120"/>
              </a:rPr>
              <a:t>課程。</a:t>
            </a:r>
            <a:endParaRPr lang="en-US" altLang="zh-TW" dirty="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圖片 10" descr="鴨川.jpg"/>
          <p:cNvPicPr>
            <a:picLocks noChangeAspect="1"/>
          </p:cNvPicPr>
          <p:nvPr/>
        </p:nvPicPr>
        <p:blipFill>
          <a:blip r:embed="rId2" cstate="print"/>
          <a:stretch>
            <a:fillRect/>
          </a:stretch>
        </p:blipFill>
        <p:spPr>
          <a:xfrm>
            <a:off x="0" y="0"/>
            <a:ext cx="9144000" cy="6858000"/>
          </a:xfrm>
          <a:prstGeom prst="rect">
            <a:avLst/>
          </a:prstGeom>
        </p:spPr>
      </p:pic>
      <p:sp>
        <p:nvSpPr>
          <p:cNvPr id="4" name="文字方塊 3"/>
          <p:cNvSpPr txBox="1"/>
          <p:nvPr/>
        </p:nvSpPr>
        <p:spPr>
          <a:xfrm>
            <a:off x="1475656" y="3068960"/>
            <a:ext cx="6696744" cy="707886"/>
          </a:xfrm>
          <a:prstGeom prst="rect">
            <a:avLst/>
          </a:prstGeom>
          <a:noFill/>
        </p:spPr>
        <p:txBody>
          <a:bodyPr wrap="square" rtlCol="0">
            <a:spAutoFit/>
          </a:bodyPr>
          <a:lstStyle/>
          <a:p>
            <a:pPr algn="ctr"/>
            <a:r>
              <a:rPr lang="zh-TW" altLang="en-US" sz="4000" dirty="0" smtClean="0">
                <a:solidFill>
                  <a:schemeClr val="bg1"/>
                </a:solidFill>
                <a:effectLst>
                  <a:outerShdw blurRad="38100" dist="38100" dir="2700000" algn="tl">
                    <a:srgbClr val="000000">
                      <a:alpha val="43137"/>
                    </a:srgbClr>
                  </a:outerShdw>
                </a:effectLst>
                <a:latin typeface="標楷體" pitchFamily="65" charset="-120"/>
                <a:ea typeface="標楷體" pitchFamily="65" charset="-120"/>
              </a:rPr>
              <a:t>感謝您的聆聽與指教！</a:t>
            </a:r>
            <a:endParaRPr lang="zh-TW" altLang="en-US" sz="4000" dirty="0">
              <a:solidFill>
                <a:schemeClr val="bg1"/>
              </a:solidFill>
              <a:effectLst>
                <a:outerShdw blurRad="38100" dist="38100" dir="2700000" algn="tl">
                  <a:srgbClr val="000000">
                    <a:alpha val="43137"/>
                  </a:srgbClr>
                </a:outerShdw>
              </a:effectLst>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 "/>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pic>
        <p:nvPicPr>
          <p:cNvPr id="6" name="Picture 6" descr="http://t1.gstatic.com/images?q=tbn:ANd9GcTIPQoBLLtPo_3PBWK6qMI_Fn0HtZvdNI3cAOAfz1beCZ2UCd5V">
            <a:hlinkClick r:id="rId3"/>
          </p:cNvPr>
          <p:cNvPicPr>
            <a:picLocks noChangeAspect="1" noChangeArrowheads="1"/>
          </p:cNvPicPr>
          <p:nvPr/>
        </p:nvPicPr>
        <p:blipFill>
          <a:blip r:embed="rId4" cstate="print"/>
          <a:srcRect/>
          <a:stretch>
            <a:fillRect/>
          </a:stretch>
        </p:blipFill>
        <p:spPr bwMode="auto">
          <a:xfrm>
            <a:off x="7982581" y="5705872"/>
            <a:ext cx="1161419" cy="115212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uji.kyoto-u.ac.jp/img/campusnetwork.jpg"/>
          <p:cNvPicPr>
            <a:picLocks noChangeAspect="1" noChangeArrowheads="1"/>
          </p:cNvPicPr>
          <p:nvPr/>
        </p:nvPicPr>
        <p:blipFill>
          <a:blip r:embed="rId2" cstate="print"/>
          <a:srcRect/>
          <a:stretch>
            <a:fillRect/>
          </a:stretch>
        </p:blipFill>
        <p:spPr bwMode="auto">
          <a:xfrm>
            <a:off x="1605270" y="1196752"/>
            <a:ext cx="5782243" cy="5256584"/>
          </a:xfrm>
          <a:prstGeom prst="rect">
            <a:avLst/>
          </a:prstGeom>
          <a:noFill/>
        </p:spPr>
      </p:pic>
      <p:sp>
        <p:nvSpPr>
          <p:cNvPr id="2" name="標題 1"/>
          <p:cNvSpPr>
            <a:spLocks noGrp="1"/>
          </p:cNvSpPr>
          <p:nvPr>
            <p:ph type="title"/>
          </p:nvPr>
        </p:nvSpPr>
        <p:spPr/>
        <p:txBody>
          <a:bodyPr>
            <a:normAutofit fontScale="90000"/>
          </a:bodyPr>
          <a:lstStyle/>
          <a:p>
            <a:r>
              <a:rPr lang="zh-TW" altLang="en-US" dirty="0" smtClean="0">
                <a:latin typeface="標楷體" pitchFamily="65" charset="-120"/>
                <a:ea typeface="標楷體" pitchFamily="65" charset="-120"/>
              </a:rPr>
              <a:t>防災研究所</a:t>
            </a:r>
            <a:r>
              <a:rPr lang="en-US" altLang="zh-TW" sz="2700" dirty="0" smtClean="0">
                <a:latin typeface="Times New Roman" pitchFamily="18" charset="0"/>
                <a:ea typeface="標楷體" pitchFamily="65" charset="-120"/>
                <a:cs typeface="Times New Roman" pitchFamily="18" charset="0"/>
              </a:rPr>
              <a:t>(Disaster Prevention Research Institute)</a:t>
            </a:r>
            <a:r>
              <a:rPr lang="en-US" altLang="zh-TW" sz="2000" dirty="0" smtClean="0">
                <a:latin typeface="Times New Roman" pitchFamily="18" charset="0"/>
                <a:ea typeface="標楷體" pitchFamily="65" charset="-120"/>
                <a:cs typeface="Times New Roman" pitchFamily="18" charset="0"/>
              </a:rPr>
              <a:t/>
            </a:r>
            <a:br>
              <a:rPr lang="en-US" altLang="zh-TW" sz="2000" dirty="0" smtClean="0">
                <a:latin typeface="Times New Roman" pitchFamily="18" charset="0"/>
                <a:ea typeface="標楷體" pitchFamily="65" charset="-120"/>
                <a:cs typeface="Times New Roman" pitchFamily="18" charset="0"/>
              </a:rPr>
            </a:br>
            <a:r>
              <a:rPr lang="en-US" altLang="zh-TW" dirty="0" smtClean="0">
                <a:latin typeface="+mn-ea"/>
                <a:ea typeface="+mn-ea"/>
              </a:rPr>
              <a:t>@</a:t>
            </a:r>
            <a:r>
              <a:rPr lang="zh-TW" altLang="en-US" dirty="0" smtClean="0">
                <a:latin typeface="標楷體" pitchFamily="65" charset="-120"/>
                <a:ea typeface="標楷體" pitchFamily="65" charset="-120"/>
              </a:rPr>
              <a:t>宇治校區</a:t>
            </a:r>
            <a:endParaRPr lang="zh-TW" altLang="en-US"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京都大學防災研究所地理位置</a:t>
            </a:r>
            <a:endParaRPr lang="zh-TW" altLang="en-US" dirty="0">
              <a:latin typeface="標楷體" pitchFamily="65" charset="-120"/>
              <a:ea typeface="標楷體" pitchFamily="65" charset="-120"/>
            </a:endParaRPr>
          </a:p>
        </p:txBody>
      </p:sp>
      <p:pic>
        <p:nvPicPr>
          <p:cNvPr id="3074" name="Picture 2" descr=" "/>
          <p:cNvPicPr>
            <a:picLocks noChangeAspect="1" noChangeArrowheads="1"/>
          </p:cNvPicPr>
          <p:nvPr/>
        </p:nvPicPr>
        <p:blipFill>
          <a:blip r:embed="rId2" cstate="print"/>
          <a:srcRect/>
          <a:stretch>
            <a:fillRect/>
          </a:stretch>
        </p:blipFill>
        <p:spPr bwMode="auto">
          <a:xfrm>
            <a:off x="539552" y="1268760"/>
            <a:ext cx="3024336" cy="5166574"/>
          </a:xfrm>
          <a:prstGeom prst="rect">
            <a:avLst/>
          </a:prstGeom>
          <a:noFill/>
        </p:spPr>
      </p:pic>
      <p:pic>
        <p:nvPicPr>
          <p:cNvPr id="3076" name="Picture 4"/>
          <p:cNvPicPr>
            <a:picLocks noChangeAspect="1" noChangeArrowheads="1"/>
          </p:cNvPicPr>
          <p:nvPr/>
        </p:nvPicPr>
        <p:blipFill>
          <a:blip r:embed="rId3" cstate="print"/>
          <a:srcRect/>
          <a:stretch>
            <a:fillRect/>
          </a:stretch>
        </p:blipFill>
        <p:spPr bwMode="auto">
          <a:xfrm>
            <a:off x="3635896" y="1412776"/>
            <a:ext cx="5256584" cy="4968552"/>
          </a:xfrm>
          <a:prstGeom prst="rect">
            <a:avLst/>
          </a:prstGeom>
          <a:noFill/>
          <a:ln w="9525">
            <a:noFill/>
            <a:miter lim="800000"/>
            <a:headEnd/>
            <a:tailEnd/>
          </a:ln>
        </p:spPr>
      </p:pic>
      <p:pic>
        <p:nvPicPr>
          <p:cNvPr id="3078" name="Picture 6" descr="宇治キャンパスの写真"/>
          <p:cNvPicPr>
            <a:picLocks noChangeAspect="1" noChangeArrowheads="1"/>
          </p:cNvPicPr>
          <p:nvPr/>
        </p:nvPicPr>
        <p:blipFill>
          <a:blip r:embed="rId4" cstate="print"/>
          <a:srcRect/>
          <a:stretch>
            <a:fillRect/>
          </a:stretch>
        </p:blipFill>
        <p:spPr bwMode="auto">
          <a:xfrm>
            <a:off x="0" y="3933056"/>
            <a:ext cx="1368152" cy="936104"/>
          </a:xfrm>
          <a:prstGeom prst="rect">
            <a:avLst/>
          </a:prstGeom>
          <a:noFill/>
        </p:spPr>
      </p:pic>
    </p:spTree>
    <p:extLst>
      <p:ext uri="{BB962C8B-B14F-4D97-AF65-F5344CB8AC3E}">
        <p14:creationId xmlns:p14="http://schemas.microsoft.com/office/powerpoint/2010/main" xmlns="" val="10838820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京大防災研究所的研究群</a:t>
            </a:r>
            <a:endParaRPr lang="zh-TW" altLang="en-US" dirty="0">
              <a:latin typeface="標楷體" pitchFamily="65" charset="-120"/>
              <a:ea typeface="標楷體" pitchFamily="65" charset="-120"/>
            </a:endParaRPr>
          </a:p>
        </p:txBody>
      </p:sp>
      <p:pic>
        <p:nvPicPr>
          <p:cNvPr id="18438" name="Picture 6" descr="http://www.dpri.kyoto-u.ac.jp/web_j/image/sosiki05_j.jpg"/>
          <p:cNvPicPr>
            <a:picLocks noChangeAspect="1" noChangeArrowheads="1"/>
          </p:cNvPicPr>
          <p:nvPr/>
        </p:nvPicPr>
        <p:blipFill>
          <a:blip r:embed="rId2" cstate="print"/>
          <a:srcRect/>
          <a:stretch>
            <a:fillRect/>
          </a:stretch>
        </p:blipFill>
        <p:spPr bwMode="auto">
          <a:xfrm>
            <a:off x="1115616" y="1268760"/>
            <a:ext cx="6955276" cy="5378747"/>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京大防災研人員編制</a:t>
            </a:r>
            <a:endParaRPr lang="zh-TW" altLang="en-US" dirty="0">
              <a:latin typeface="標楷體" pitchFamily="65" charset="-120"/>
              <a:ea typeface="標楷體" pitchFamily="65" charset="-120"/>
            </a:endParaRPr>
          </a:p>
        </p:txBody>
      </p:sp>
      <p:graphicFrame>
        <p:nvGraphicFramePr>
          <p:cNvPr id="4" name="表格 3"/>
          <p:cNvGraphicFramePr>
            <a:graphicFrameLocks noGrp="1"/>
          </p:cNvGraphicFramePr>
          <p:nvPr/>
        </p:nvGraphicFramePr>
        <p:xfrm>
          <a:off x="611560" y="1412776"/>
          <a:ext cx="7704857" cy="1036560"/>
        </p:xfrm>
        <a:graphic>
          <a:graphicData uri="http://schemas.openxmlformats.org/drawingml/2006/table">
            <a:tbl>
              <a:tblPr/>
              <a:tblGrid>
                <a:gridCol w="1584176"/>
                <a:gridCol w="6120681"/>
              </a:tblGrid>
              <a:tr h="518280">
                <a:tc>
                  <a:txBody>
                    <a:bodyPr/>
                    <a:lstStyle/>
                    <a:p>
                      <a:pPr algn="l"/>
                      <a:r>
                        <a:rPr lang="zh-TW" altLang="en-US" sz="2400" dirty="0">
                          <a:solidFill>
                            <a:srgbClr val="FFFFFF"/>
                          </a:solidFill>
                          <a:latin typeface="標楷體" pitchFamily="65" charset="-120"/>
                          <a:ea typeface="標楷體" pitchFamily="65" charset="-120"/>
                        </a:rPr>
                        <a:t>所長</a:t>
                      </a:r>
                      <a:endParaRPr lang="zh-TW" altLang="en-US" sz="2400" dirty="0">
                        <a:latin typeface="標楷體" pitchFamily="65" charset="-120"/>
                        <a:ea typeface="標楷體" pitchFamily="65" charset="-120"/>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198C"/>
                    </a:solidFill>
                  </a:tcPr>
                </a:tc>
                <a:tc>
                  <a:txBody>
                    <a:bodyPr/>
                    <a:lstStyle/>
                    <a:p>
                      <a:pPr algn="l"/>
                      <a:r>
                        <a:rPr lang="pt-BR" u="none" strike="noStrike" dirty="0">
                          <a:latin typeface="標楷體" pitchFamily="65" charset="-120"/>
                          <a:ea typeface="標楷體" pitchFamily="65" charset="-120"/>
                        </a:rPr>
                        <a:t>大志万　直人</a:t>
                      </a:r>
                      <a:r>
                        <a:rPr lang="pt-BR" dirty="0">
                          <a:latin typeface="標楷體" pitchFamily="65" charset="-120"/>
                          <a:ea typeface="標楷體" pitchFamily="65" charset="-120"/>
                        </a:rPr>
                        <a:t> 　(H25. 4. 1～) </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r>
              <a:tr h="518280">
                <a:tc>
                  <a:txBody>
                    <a:bodyPr/>
                    <a:lstStyle/>
                    <a:p>
                      <a:pPr algn="l"/>
                      <a:r>
                        <a:rPr lang="zh-TW" altLang="en-US" sz="2400" dirty="0">
                          <a:solidFill>
                            <a:srgbClr val="FFFFFF"/>
                          </a:solidFill>
                          <a:latin typeface="標楷體" pitchFamily="65" charset="-120"/>
                          <a:ea typeface="標楷體" pitchFamily="65" charset="-120"/>
                        </a:rPr>
                        <a:t>副所長</a:t>
                      </a:r>
                      <a:endParaRPr lang="zh-TW" altLang="en-US" sz="2400" dirty="0">
                        <a:latin typeface="標楷體" pitchFamily="65" charset="-120"/>
                        <a:ea typeface="標楷體" pitchFamily="65" charset="-120"/>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198C"/>
                    </a:solidFill>
                  </a:tcPr>
                </a:tc>
                <a:tc>
                  <a:txBody>
                    <a:bodyPr/>
                    <a:lstStyle/>
                    <a:p>
                      <a:pPr algn="l"/>
                      <a:r>
                        <a:rPr lang="ja-JP" altLang="en-US" u="none" strike="noStrike" dirty="0">
                          <a:latin typeface="標楷體" pitchFamily="65" charset="-120"/>
                          <a:ea typeface="標楷體" pitchFamily="65" charset="-120"/>
                        </a:rPr>
                        <a:t>岩田　知孝</a:t>
                      </a:r>
                      <a:r>
                        <a:rPr lang="ja-JP" altLang="en-US" dirty="0">
                          <a:latin typeface="標楷體" pitchFamily="65" charset="-120"/>
                          <a:ea typeface="標楷體" pitchFamily="65" charset="-120"/>
                        </a:rPr>
                        <a:t>・</a:t>
                      </a:r>
                      <a:r>
                        <a:rPr lang="ja-JP" altLang="en-US" u="none" strike="noStrike" dirty="0">
                          <a:latin typeface="標楷體" pitchFamily="65" charset="-120"/>
                          <a:ea typeface="標楷體" pitchFamily="65" charset="-120"/>
                        </a:rPr>
                        <a:t>川瀬　博</a:t>
                      </a:r>
                      <a:r>
                        <a:rPr lang="ja-JP" altLang="en-US" dirty="0">
                          <a:latin typeface="標楷體" pitchFamily="65" charset="-120"/>
                          <a:ea typeface="標楷體" pitchFamily="65" charset="-120"/>
                        </a:rPr>
                        <a:t>・ </a:t>
                      </a:r>
                      <a:r>
                        <a:rPr lang="ja-JP" altLang="en-US" u="none" strike="noStrike" dirty="0">
                          <a:latin typeface="標楷體" pitchFamily="65" charset="-120"/>
                          <a:ea typeface="標楷體" pitchFamily="65" charset="-120"/>
                        </a:rPr>
                        <a:t>多々納　裕一</a:t>
                      </a:r>
                      <a:r>
                        <a:rPr lang="ja-JP" altLang="en-US" dirty="0">
                          <a:latin typeface="標楷體" pitchFamily="65" charset="-120"/>
                          <a:ea typeface="標楷體" pitchFamily="65" charset="-120"/>
                        </a:rPr>
                        <a:t> </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r>
            </a:tbl>
          </a:graphicData>
        </a:graphic>
      </p:graphicFrame>
      <p:graphicFrame>
        <p:nvGraphicFramePr>
          <p:cNvPr id="7" name="表格 6"/>
          <p:cNvGraphicFramePr>
            <a:graphicFrameLocks noGrp="1"/>
          </p:cNvGraphicFramePr>
          <p:nvPr/>
        </p:nvGraphicFramePr>
        <p:xfrm>
          <a:off x="611561" y="2564904"/>
          <a:ext cx="7776863" cy="3784135"/>
        </p:xfrm>
        <a:graphic>
          <a:graphicData uri="http://schemas.openxmlformats.org/drawingml/2006/table">
            <a:tbl>
              <a:tblPr/>
              <a:tblGrid>
                <a:gridCol w="1562727"/>
                <a:gridCol w="3677006"/>
                <a:gridCol w="845710"/>
                <a:gridCol w="845710"/>
                <a:gridCol w="845710"/>
              </a:tblGrid>
              <a:tr h="322433">
                <a:tc>
                  <a:txBody>
                    <a:bodyPr/>
                    <a:lstStyle/>
                    <a:p>
                      <a:pPr algn="l"/>
                      <a:r>
                        <a:rPr lang="ja-JP" altLang="en-US" sz="1400" dirty="0">
                          <a:latin typeface="標楷體" pitchFamily="65" charset="-120"/>
                          <a:ea typeface="標楷體" pitchFamily="65" charset="-120"/>
                        </a:rPr>
                        <a:t>総合防災研究グルー</a:t>
                      </a:r>
                      <a:r>
                        <a:rPr lang="ja-JP" altLang="en-US" sz="1400" dirty="0" smtClean="0">
                          <a:latin typeface="標楷體" pitchFamily="65" charset="-120"/>
                          <a:ea typeface="標楷體" pitchFamily="65" charset="-120"/>
                        </a:rPr>
                        <a:t>プ</a:t>
                      </a:r>
                      <a:endParaRPr lang="ja-JP" altLang="en-US" sz="1400" dirty="0">
                        <a:latin typeface="標楷體" pitchFamily="65" charset="-120"/>
                        <a:ea typeface="標楷體" pitchFamily="65"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gridSpan="4">
                  <a:txBody>
                    <a:bodyPr/>
                    <a:lstStyle/>
                    <a:p>
                      <a:pPr algn="l"/>
                      <a:r>
                        <a:rPr lang="ja-JP" altLang="en-US" sz="1400" dirty="0">
                          <a:latin typeface="標楷體" pitchFamily="65" charset="-120"/>
                          <a:ea typeface="標楷體" pitchFamily="65" charset="-120"/>
                        </a:rPr>
                        <a:t>（グループ長： </a:t>
                      </a:r>
                      <a:r>
                        <a:rPr lang="ja-JP" altLang="en-US" sz="1400" u="none" strike="noStrike" dirty="0">
                          <a:latin typeface="標楷體" pitchFamily="65" charset="-120"/>
                          <a:ea typeface="標楷體" pitchFamily="65" charset="-120"/>
                        </a:rPr>
                        <a:t>川瀬　博</a:t>
                      </a:r>
                      <a:r>
                        <a:rPr lang="ja-JP" altLang="en-US" sz="1400" dirty="0">
                          <a:latin typeface="標楷體" pitchFamily="65" charset="-120"/>
                          <a:ea typeface="標楷體" pitchFamily="65" charset="-12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zh-TW" altLang="en-US" sz="1400" dirty="0">
                        <a:latin typeface="標楷體" pitchFamily="65" charset="-120"/>
                        <a:ea typeface="標楷體" pitchFamily="65" charset="-120"/>
                      </a:endParaRPr>
                    </a:p>
                  </a:txBody>
                  <a:tcPr marL="53739" marR="53739" marT="26869" marB="268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sz="1400" dirty="0">
                        <a:latin typeface="標楷體" pitchFamily="65" charset="-120"/>
                        <a:ea typeface="標楷體" pitchFamily="65" charset="-120"/>
                      </a:endParaRPr>
                    </a:p>
                  </a:txBody>
                  <a:tcPr marL="53739" marR="53739" marT="26869" marB="268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sz="1400" dirty="0">
                        <a:latin typeface="標楷體" pitchFamily="65" charset="-120"/>
                        <a:ea typeface="標楷體" pitchFamily="65" charset="-120"/>
                      </a:endParaRPr>
                    </a:p>
                  </a:txBody>
                  <a:tcPr marL="53739" marR="53739" marT="26869" marB="268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6020">
                <a:tc>
                  <a:txBody>
                    <a:bodyPr/>
                    <a:lstStyle/>
                    <a:p>
                      <a:pPr algn="l"/>
                      <a:r>
                        <a:rPr lang="ja-JP" altLang="en-US" sz="1400">
                          <a:solidFill>
                            <a:srgbClr val="FFFFFF"/>
                          </a:solidFill>
                          <a:latin typeface="標楷體" pitchFamily="65" charset="-120"/>
                          <a:ea typeface="標楷體" pitchFamily="65" charset="-120"/>
                        </a:rPr>
                        <a:t>部門・センター</a:t>
                      </a:r>
                      <a:endParaRPr lang="ja-JP" altLang="en-US" sz="1400">
                        <a:latin typeface="標楷體" pitchFamily="65" charset="-120"/>
                        <a:ea typeface="標楷體" pitchFamily="65" charset="-120"/>
                      </a:endParaRPr>
                    </a:p>
                  </a:txBody>
                  <a:tcPr marL="16793" marR="16793" marT="16793" marB="167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198C"/>
                    </a:solidFill>
                  </a:tcPr>
                </a:tc>
                <a:tc>
                  <a:txBody>
                    <a:bodyPr/>
                    <a:lstStyle/>
                    <a:p>
                      <a:pPr algn="l"/>
                      <a:r>
                        <a:rPr lang="zh-TW" altLang="en-US" sz="1400">
                          <a:solidFill>
                            <a:srgbClr val="FFFFFF"/>
                          </a:solidFill>
                          <a:latin typeface="標楷體" pitchFamily="65" charset="-120"/>
                          <a:ea typeface="標楷體" pitchFamily="65" charset="-120"/>
                        </a:rPr>
                        <a:t>分野・領域</a:t>
                      </a:r>
                      <a:endParaRPr lang="zh-TW" altLang="en-US" sz="1400">
                        <a:latin typeface="標楷體" pitchFamily="65" charset="-120"/>
                        <a:ea typeface="標楷體" pitchFamily="65" charset="-120"/>
                      </a:endParaRPr>
                    </a:p>
                  </a:txBody>
                  <a:tcPr marL="16793" marR="16793" marT="16793" marB="167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198C"/>
                    </a:solidFill>
                  </a:tcPr>
                </a:tc>
                <a:tc>
                  <a:txBody>
                    <a:bodyPr/>
                    <a:lstStyle/>
                    <a:p>
                      <a:pPr algn="l"/>
                      <a:r>
                        <a:rPr lang="zh-TW" altLang="en-US" sz="1400">
                          <a:solidFill>
                            <a:srgbClr val="FFFFFF"/>
                          </a:solidFill>
                          <a:latin typeface="標楷體" pitchFamily="65" charset="-120"/>
                          <a:ea typeface="標楷體" pitchFamily="65" charset="-120"/>
                        </a:rPr>
                        <a:t>教授</a:t>
                      </a:r>
                      <a:endParaRPr lang="zh-TW" altLang="en-US" sz="1400">
                        <a:latin typeface="標楷體" pitchFamily="65" charset="-120"/>
                        <a:ea typeface="標楷體" pitchFamily="65" charset="-120"/>
                      </a:endParaRPr>
                    </a:p>
                  </a:txBody>
                  <a:tcPr marL="16793" marR="16793" marT="16793" marB="167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198C"/>
                    </a:solidFill>
                  </a:tcPr>
                </a:tc>
                <a:tc>
                  <a:txBody>
                    <a:bodyPr/>
                    <a:lstStyle/>
                    <a:p>
                      <a:pPr algn="l"/>
                      <a:r>
                        <a:rPr lang="zh-TW" altLang="en-US" sz="1400">
                          <a:solidFill>
                            <a:srgbClr val="FFFFFF"/>
                          </a:solidFill>
                          <a:latin typeface="標楷體" pitchFamily="65" charset="-120"/>
                          <a:ea typeface="標楷體" pitchFamily="65" charset="-120"/>
                        </a:rPr>
                        <a:t>准教授</a:t>
                      </a:r>
                      <a:endParaRPr lang="zh-TW" altLang="en-US" sz="1400">
                        <a:latin typeface="標楷體" pitchFamily="65" charset="-120"/>
                        <a:ea typeface="標楷體" pitchFamily="65" charset="-120"/>
                      </a:endParaRPr>
                    </a:p>
                  </a:txBody>
                  <a:tcPr marL="16793" marR="16793" marT="16793" marB="167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198C"/>
                    </a:solidFill>
                  </a:tcPr>
                </a:tc>
                <a:tc>
                  <a:txBody>
                    <a:bodyPr/>
                    <a:lstStyle/>
                    <a:p>
                      <a:pPr algn="l"/>
                      <a:r>
                        <a:rPr lang="zh-TW" altLang="en-US" sz="1400">
                          <a:solidFill>
                            <a:srgbClr val="FFFFFF"/>
                          </a:solidFill>
                          <a:latin typeface="標楷體" pitchFamily="65" charset="-120"/>
                          <a:ea typeface="標楷體" pitchFamily="65" charset="-120"/>
                        </a:rPr>
                        <a:t>助教</a:t>
                      </a:r>
                      <a:endParaRPr lang="zh-TW" altLang="en-US" sz="1400">
                        <a:latin typeface="標楷體" pitchFamily="65" charset="-120"/>
                        <a:ea typeface="標楷體" pitchFamily="65" charset="-120"/>
                      </a:endParaRPr>
                    </a:p>
                  </a:txBody>
                  <a:tcPr marL="16793" marR="16793" marT="16793" marB="167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198C"/>
                    </a:solidFill>
                  </a:tcPr>
                </a:tc>
              </a:tr>
              <a:tr h="376172">
                <a:tc rowSpan="4">
                  <a:txBody>
                    <a:bodyPr/>
                    <a:lstStyle/>
                    <a:p>
                      <a:r>
                        <a:rPr lang="zh-TW" altLang="en-US" sz="1400" u="none" strike="noStrike" dirty="0">
                          <a:solidFill>
                            <a:srgbClr val="000000"/>
                          </a:solidFill>
                          <a:latin typeface="標楷體" pitchFamily="65" charset="-120"/>
                          <a:ea typeface="標楷體" pitchFamily="65" charset="-120"/>
                        </a:rPr>
                        <a:t>社会防災研究部門</a:t>
                      </a:r>
                      <a:r>
                        <a:rPr lang="zh-TW" altLang="en-US" sz="1400" dirty="0">
                          <a:solidFill>
                            <a:srgbClr val="000000"/>
                          </a:solidFill>
                          <a:latin typeface="標楷體" pitchFamily="65" charset="-120"/>
                          <a:ea typeface="標楷體" pitchFamily="65" charset="-120"/>
                        </a:rPr>
                        <a:t>都市空間安全制御◎</a:t>
                      </a:r>
                      <a:r>
                        <a:rPr lang="zh-TW" altLang="en-US" sz="1400" u="none" strike="noStrike" dirty="0">
                          <a:solidFill>
                            <a:srgbClr val="000000"/>
                          </a:solidFill>
                          <a:latin typeface="標楷體" pitchFamily="65" charset="-120"/>
                          <a:ea typeface="標楷體" pitchFamily="65" charset="-120"/>
                        </a:rPr>
                        <a:t>川瀬　博</a:t>
                      </a:r>
                      <a:r>
                        <a:rPr lang="zh-TW" altLang="en-US" sz="1400" dirty="0">
                          <a:solidFill>
                            <a:srgbClr val="000000"/>
                          </a:solidFill>
                          <a:latin typeface="標楷體" pitchFamily="65" charset="-120"/>
                          <a:ea typeface="標楷體" pitchFamily="65" charset="-120"/>
                        </a:rPr>
                        <a:t> </a:t>
                      </a:r>
                      <a:r>
                        <a:rPr lang="zh-TW" altLang="en-US" sz="1400" u="none" strike="noStrike" dirty="0">
                          <a:solidFill>
                            <a:srgbClr val="000000"/>
                          </a:solidFill>
                          <a:latin typeface="標楷體" pitchFamily="65" charset="-120"/>
                          <a:ea typeface="標楷體" pitchFamily="65" charset="-120"/>
                        </a:rPr>
                        <a:t>松島　信一</a:t>
                      </a:r>
                      <a:r>
                        <a:rPr lang="zh-TW" altLang="en-US" sz="1400" dirty="0">
                          <a:solidFill>
                            <a:srgbClr val="000000"/>
                          </a:solidFill>
                          <a:latin typeface="標楷體" pitchFamily="65" charset="-120"/>
                          <a:ea typeface="標楷體" pitchFamily="65" charset="-120"/>
                        </a:rPr>
                        <a:t> 　 </a:t>
                      </a:r>
                      <a:endParaRPr lang="zh-TW" altLang="en-US" sz="1400" dirty="0">
                        <a:latin typeface="標楷體" pitchFamily="65" charset="-120"/>
                        <a:ea typeface="標楷體" pitchFamily="65" charset="-120"/>
                      </a:endParaRPr>
                    </a:p>
                  </a:txBody>
                  <a:tcPr marL="16793" marR="16793" marT="16793" marB="167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D98C"/>
                    </a:solidFill>
                  </a:tcPr>
                </a:tc>
                <a:tc>
                  <a:txBody>
                    <a:bodyPr/>
                    <a:lstStyle/>
                    <a:p>
                      <a:pPr algn="l"/>
                      <a:r>
                        <a:rPr lang="zh-TW" altLang="en-US" sz="1400">
                          <a:latin typeface="標楷體" pitchFamily="65" charset="-120"/>
                          <a:ea typeface="標楷體" pitchFamily="65" charset="-120"/>
                        </a:rPr>
                        <a:t>都市防災計画</a:t>
                      </a:r>
                    </a:p>
                  </a:txBody>
                  <a:tcPr marL="53739" marR="53739" marT="26869" marB="268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3CC"/>
                    </a:solidFill>
                  </a:tcPr>
                </a:tc>
                <a:tc>
                  <a:txBody>
                    <a:bodyPr/>
                    <a:lstStyle/>
                    <a:p>
                      <a:pPr algn="l"/>
                      <a:r>
                        <a:rPr lang="zh-TW" altLang="en-US" sz="1400" u="none" strike="noStrike" dirty="0">
                          <a:latin typeface="標楷體" pitchFamily="65" charset="-120"/>
                          <a:ea typeface="標楷體" pitchFamily="65" charset="-120"/>
                        </a:rPr>
                        <a:t>牧　紀男</a:t>
                      </a:r>
                      <a:r>
                        <a:rPr lang="zh-TW" altLang="en-US" sz="1400" dirty="0">
                          <a:latin typeface="標楷體" pitchFamily="65" charset="-120"/>
                          <a:ea typeface="標楷體" pitchFamily="65" charset="-120"/>
                        </a:rPr>
                        <a:t> </a:t>
                      </a:r>
                    </a:p>
                  </a:txBody>
                  <a:tcPr marL="53739" marR="53739" marT="26869" marB="268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l"/>
                      <a:r>
                        <a:rPr lang="zh-TW" altLang="en-US" sz="1400" u="none" strike="noStrike" dirty="0">
                          <a:latin typeface="標楷體" pitchFamily="65" charset="-120"/>
                          <a:ea typeface="標楷體" pitchFamily="65" charset="-120"/>
                        </a:rPr>
                        <a:t>関口　春子</a:t>
                      </a:r>
                      <a:r>
                        <a:rPr lang="zh-TW" altLang="en-US" sz="1400" dirty="0">
                          <a:latin typeface="標楷體" pitchFamily="65" charset="-120"/>
                          <a:ea typeface="標楷體" pitchFamily="65" charset="-120"/>
                        </a:rPr>
                        <a:t> </a:t>
                      </a:r>
                    </a:p>
                  </a:txBody>
                  <a:tcPr marL="53739" marR="53739" marT="26869" marB="268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l"/>
                      <a:r>
                        <a:rPr lang="zh-TW" altLang="en-US" sz="1400">
                          <a:latin typeface="標楷體" pitchFamily="65" charset="-120"/>
                          <a:ea typeface="標楷體" pitchFamily="65" charset="-120"/>
                        </a:rPr>
                        <a:t>　 </a:t>
                      </a:r>
                    </a:p>
                  </a:txBody>
                  <a:tcPr marL="53739" marR="53739" marT="26869" marB="268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r>
              <a:tr h="376172">
                <a:tc vMerge="1">
                  <a:txBody>
                    <a:bodyPr/>
                    <a:lstStyle/>
                    <a:p>
                      <a:endParaRPr lang="zh-TW" altLang="en-US"/>
                    </a:p>
                  </a:txBody>
                  <a:tcPr/>
                </a:tc>
                <a:tc>
                  <a:txBody>
                    <a:bodyPr/>
                    <a:lstStyle/>
                    <a:p>
                      <a:pPr algn="l"/>
                      <a:r>
                        <a:rPr lang="zh-TW" altLang="en-US" sz="1400">
                          <a:latin typeface="標楷體" pitchFamily="65" charset="-120"/>
                          <a:ea typeface="標楷體" pitchFamily="65" charset="-120"/>
                        </a:rPr>
                        <a:t>防災技術政策</a:t>
                      </a:r>
                    </a:p>
                  </a:txBody>
                  <a:tcPr marL="53739" marR="53739" marT="26869" marB="268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3CC"/>
                    </a:solidFill>
                  </a:tcPr>
                </a:tc>
                <a:tc>
                  <a:txBody>
                    <a:bodyPr/>
                    <a:lstStyle/>
                    <a:p>
                      <a:pPr algn="l"/>
                      <a:r>
                        <a:rPr lang="zh-TW" altLang="en-US" sz="1400" u="none" strike="noStrike" dirty="0">
                          <a:latin typeface="標楷體" pitchFamily="65" charset="-120"/>
                          <a:ea typeface="標楷體" pitchFamily="65" charset="-120"/>
                        </a:rPr>
                        <a:t>寶　馨</a:t>
                      </a:r>
                      <a:r>
                        <a:rPr lang="zh-TW" altLang="en-US" sz="1400" dirty="0">
                          <a:latin typeface="標楷體" pitchFamily="65" charset="-120"/>
                          <a:ea typeface="標楷體" pitchFamily="65" charset="-120"/>
                        </a:rPr>
                        <a:t> </a:t>
                      </a:r>
                    </a:p>
                  </a:txBody>
                  <a:tcPr marL="53739" marR="53739" marT="26869" marB="268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l"/>
                      <a:r>
                        <a:rPr lang="zh-TW" altLang="en-US" sz="1400">
                          <a:latin typeface="標楷體" pitchFamily="65" charset="-120"/>
                          <a:ea typeface="標楷體" pitchFamily="65" charset="-120"/>
                        </a:rPr>
                        <a:t>　 </a:t>
                      </a:r>
                    </a:p>
                  </a:txBody>
                  <a:tcPr marL="53739" marR="53739" marT="26869" marB="268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l"/>
                      <a:r>
                        <a:rPr lang="zh-TW" altLang="en-US" sz="1400" u="none" strike="noStrike" dirty="0">
                          <a:latin typeface="標楷體" pitchFamily="65" charset="-120"/>
                          <a:ea typeface="標楷體" pitchFamily="65" charset="-120"/>
                        </a:rPr>
                        <a:t>樋本　圭佑</a:t>
                      </a:r>
                      <a:r>
                        <a:rPr lang="zh-TW" altLang="en-US" sz="1400" dirty="0">
                          <a:latin typeface="標楷體" pitchFamily="65" charset="-120"/>
                          <a:ea typeface="標楷體" pitchFamily="65" charset="-120"/>
                        </a:rPr>
                        <a:t> </a:t>
                      </a:r>
                    </a:p>
                  </a:txBody>
                  <a:tcPr marL="53739" marR="53739" marT="26869" marB="268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r>
              <a:tr h="537388">
                <a:tc vMerge="1">
                  <a:txBody>
                    <a:bodyPr/>
                    <a:lstStyle/>
                    <a:p>
                      <a:endParaRPr lang="zh-TW" altLang="en-US"/>
                    </a:p>
                  </a:txBody>
                  <a:tcPr/>
                </a:tc>
                <a:tc>
                  <a:txBody>
                    <a:bodyPr/>
                    <a:lstStyle/>
                    <a:p>
                      <a:pPr algn="l"/>
                      <a:r>
                        <a:rPr lang="ja-JP" altLang="en-US" sz="1400">
                          <a:latin typeface="標楷體" pitchFamily="65" charset="-120"/>
                          <a:ea typeface="標楷體" pitchFamily="65" charset="-120"/>
                        </a:rPr>
                        <a:t>防災社会システム</a:t>
                      </a:r>
                    </a:p>
                  </a:txBody>
                  <a:tcPr marL="53739" marR="53739" marT="26869" marB="268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3CC"/>
                    </a:solidFill>
                  </a:tcPr>
                </a:tc>
                <a:tc>
                  <a:txBody>
                    <a:bodyPr/>
                    <a:lstStyle/>
                    <a:p>
                      <a:pPr algn="l"/>
                      <a:r>
                        <a:rPr lang="zh-TW" altLang="en-US" sz="1400" u="none" strike="noStrike" dirty="0">
                          <a:latin typeface="標楷體" pitchFamily="65" charset="-120"/>
                          <a:ea typeface="標楷體" pitchFamily="65" charset="-120"/>
                        </a:rPr>
                        <a:t>多々納　裕一</a:t>
                      </a:r>
                      <a:r>
                        <a:rPr lang="zh-TW" altLang="en-US" sz="1400" dirty="0">
                          <a:latin typeface="標楷體" pitchFamily="65" charset="-120"/>
                          <a:ea typeface="標楷體" pitchFamily="65" charset="-120"/>
                        </a:rPr>
                        <a:t> </a:t>
                      </a:r>
                    </a:p>
                  </a:txBody>
                  <a:tcPr marL="53739" marR="53739" marT="26869" marB="268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l"/>
                      <a:r>
                        <a:rPr lang="zh-TW" altLang="en-US" sz="1400" u="none" strike="noStrike" dirty="0">
                          <a:latin typeface="標楷體" pitchFamily="65" charset="-120"/>
                          <a:ea typeface="標楷體" pitchFamily="65" charset="-120"/>
                        </a:rPr>
                        <a:t>畑山　満則</a:t>
                      </a:r>
                      <a:r>
                        <a:rPr lang="zh-TW" altLang="en-US" sz="1400" dirty="0">
                          <a:latin typeface="標楷體" pitchFamily="65" charset="-120"/>
                          <a:ea typeface="標楷體" pitchFamily="65" charset="-120"/>
                        </a:rPr>
                        <a:t> </a:t>
                      </a:r>
                    </a:p>
                  </a:txBody>
                  <a:tcPr marL="53739" marR="53739" marT="26869" marB="268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l"/>
                      <a:r>
                        <a:rPr lang="zh-TW" altLang="en-US" sz="1400">
                          <a:latin typeface="標楷體" pitchFamily="65" charset="-120"/>
                          <a:ea typeface="標楷體" pitchFamily="65" charset="-120"/>
                        </a:rPr>
                        <a:t>　 </a:t>
                      </a:r>
                    </a:p>
                  </a:txBody>
                  <a:tcPr marL="53739" marR="53739" marT="26869" marB="268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r>
              <a:tr h="214955">
                <a:tc vMerge="1">
                  <a:txBody>
                    <a:bodyPr/>
                    <a:lstStyle/>
                    <a:p>
                      <a:endParaRPr lang="zh-TW" altLang="en-US"/>
                    </a:p>
                  </a:txBody>
                  <a:tcPr/>
                </a:tc>
                <a:tc>
                  <a:txBody>
                    <a:bodyPr/>
                    <a:lstStyle/>
                    <a:p>
                      <a:pPr algn="l"/>
                      <a:r>
                        <a:rPr lang="zh-TW" altLang="en-US" sz="1400">
                          <a:latin typeface="標楷體" pitchFamily="65" charset="-120"/>
                          <a:ea typeface="標楷體" pitchFamily="65" charset="-120"/>
                        </a:rPr>
                        <a:t>国際防災共同研究（客員）</a:t>
                      </a:r>
                    </a:p>
                  </a:txBody>
                  <a:tcPr marL="53739" marR="53739" marT="26869" marB="268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3CC"/>
                    </a:solidFill>
                  </a:tcPr>
                </a:tc>
                <a:tc>
                  <a:txBody>
                    <a:bodyPr/>
                    <a:lstStyle/>
                    <a:p>
                      <a:pPr algn="l"/>
                      <a:r>
                        <a:rPr lang="zh-TW" altLang="en-US" sz="1400">
                          <a:latin typeface="標楷體" pitchFamily="65" charset="-120"/>
                          <a:ea typeface="標楷體" pitchFamily="65" charset="-120"/>
                        </a:rPr>
                        <a:t>　 </a:t>
                      </a:r>
                    </a:p>
                  </a:txBody>
                  <a:tcPr marL="53739" marR="53739" marT="26869" marB="268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l"/>
                      <a:endParaRPr lang="zh-TW" altLang="en-US" sz="1400">
                        <a:latin typeface="標楷體" pitchFamily="65" charset="-120"/>
                        <a:ea typeface="標楷體" pitchFamily="65" charset="-120"/>
                      </a:endParaRPr>
                    </a:p>
                  </a:txBody>
                  <a:tcPr marL="53739" marR="53739" marT="26869" marB="268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l"/>
                      <a:r>
                        <a:rPr lang="zh-TW" altLang="en-US" sz="1400">
                          <a:latin typeface="標楷體" pitchFamily="65" charset="-120"/>
                          <a:ea typeface="標楷體" pitchFamily="65" charset="-120"/>
                        </a:rPr>
                        <a:t>　 </a:t>
                      </a:r>
                    </a:p>
                  </a:txBody>
                  <a:tcPr marL="53739" marR="53739" marT="26869" marB="268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r>
              <a:tr h="698605">
                <a:tc>
                  <a:txBody>
                    <a:bodyPr/>
                    <a:lstStyle/>
                    <a:p>
                      <a:r>
                        <a:rPr lang="ja-JP" altLang="en-US" sz="1400" u="none" strike="noStrike" dirty="0">
                          <a:solidFill>
                            <a:srgbClr val="000000"/>
                          </a:solidFill>
                          <a:latin typeface="標楷體" pitchFamily="65" charset="-120"/>
                          <a:ea typeface="標楷體" pitchFamily="65" charset="-120"/>
                        </a:rPr>
                        <a:t>寄附研究部門（国土技術研究センター）</a:t>
                      </a:r>
                      <a:endParaRPr lang="ja-JP" altLang="en-US" sz="1400" dirty="0">
                        <a:latin typeface="標楷體" pitchFamily="65" charset="-120"/>
                        <a:ea typeface="標楷體" pitchFamily="65" charset="-120"/>
                      </a:endParaRPr>
                    </a:p>
                  </a:txBody>
                  <a:tcPr marL="53739" marR="53739" marT="26869" marB="268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D98C"/>
                    </a:solidFill>
                  </a:tcPr>
                </a:tc>
                <a:tc>
                  <a:txBody>
                    <a:bodyPr/>
                    <a:lstStyle/>
                    <a:p>
                      <a:pPr algn="l"/>
                      <a:r>
                        <a:rPr lang="zh-TW" altLang="en-US" sz="1400">
                          <a:latin typeface="標楷體" pitchFamily="65" charset="-120"/>
                          <a:ea typeface="標楷體" pitchFamily="65" charset="-120"/>
                        </a:rPr>
                        <a:t>防災公共政策</a:t>
                      </a:r>
                    </a:p>
                  </a:txBody>
                  <a:tcPr marL="53739" marR="53739" marT="26869" marB="268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3CC"/>
                    </a:solidFill>
                  </a:tcPr>
                </a:tc>
                <a:tc>
                  <a:txBody>
                    <a:bodyPr/>
                    <a:lstStyle/>
                    <a:p>
                      <a:pPr algn="l"/>
                      <a:r>
                        <a:rPr lang="zh-TW" altLang="en-US" sz="1400" u="none" strike="noStrike" dirty="0">
                          <a:latin typeface="標楷體" pitchFamily="65" charset="-120"/>
                          <a:ea typeface="標楷體" pitchFamily="65" charset="-120"/>
                        </a:rPr>
                        <a:t>吉谷　純一</a:t>
                      </a:r>
                      <a:r>
                        <a:rPr lang="zh-TW" altLang="en-US" sz="1400" dirty="0">
                          <a:latin typeface="標楷體" pitchFamily="65" charset="-120"/>
                          <a:ea typeface="標楷體" pitchFamily="65" charset="-120"/>
                        </a:rPr>
                        <a:t>◇ </a:t>
                      </a:r>
                    </a:p>
                  </a:txBody>
                  <a:tcPr marL="53739" marR="53739" marT="26869" marB="268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l"/>
                      <a:endParaRPr lang="zh-TW" altLang="en-US" sz="1400">
                        <a:latin typeface="標楷體" pitchFamily="65" charset="-120"/>
                        <a:ea typeface="標楷體" pitchFamily="65" charset="-120"/>
                      </a:endParaRPr>
                    </a:p>
                  </a:txBody>
                  <a:tcPr marL="53739" marR="53739" marT="26869" marB="268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l"/>
                      <a:r>
                        <a:rPr lang="zh-TW" altLang="en-US" sz="1400" u="none" strike="noStrike" dirty="0">
                          <a:latin typeface="標楷體" pitchFamily="65" charset="-120"/>
                          <a:ea typeface="標楷體" pitchFamily="65" charset="-120"/>
                        </a:rPr>
                        <a:t>清水　美香</a:t>
                      </a:r>
                      <a:r>
                        <a:rPr lang="zh-TW" altLang="en-US" sz="1400" dirty="0">
                          <a:latin typeface="標楷體" pitchFamily="65" charset="-120"/>
                          <a:ea typeface="標楷體" pitchFamily="65" charset="-120"/>
                        </a:rPr>
                        <a:t>◇ </a:t>
                      </a:r>
                    </a:p>
                  </a:txBody>
                  <a:tcPr marL="53739" marR="53739" marT="26869" marB="268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r>
              <a:tr h="537388">
                <a:tc>
                  <a:txBody>
                    <a:bodyPr/>
                    <a:lstStyle/>
                    <a:p>
                      <a:r>
                        <a:rPr lang="zh-TW" altLang="en-US" sz="1400">
                          <a:solidFill>
                            <a:srgbClr val="000000"/>
                          </a:solidFill>
                          <a:latin typeface="標楷體" pitchFamily="65" charset="-120"/>
                          <a:ea typeface="標楷體" pitchFamily="65" charset="-120"/>
                        </a:rPr>
                        <a:t>共同研究部門</a:t>
                      </a:r>
                      <a:endParaRPr lang="zh-TW" altLang="en-US" sz="1400">
                        <a:latin typeface="標楷體" pitchFamily="65" charset="-120"/>
                        <a:ea typeface="標楷體" pitchFamily="65" charset="-120"/>
                      </a:endParaRPr>
                    </a:p>
                  </a:txBody>
                  <a:tcPr marL="53739" marR="53739" marT="26869" marB="268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D98C"/>
                    </a:solidFill>
                  </a:tcPr>
                </a:tc>
                <a:tc>
                  <a:txBody>
                    <a:bodyPr/>
                    <a:lstStyle/>
                    <a:p>
                      <a:pPr algn="l"/>
                      <a:r>
                        <a:rPr lang="zh-TW" altLang="en-US" sz="1400">
                          <a:latin typeface="標楷體" pitchFamily="65" charset="-120"/>
                          <a:ea typeface="標楷體" pitchFamily="65" charset="-120"/>
                        </a:rPr>
                        <a:t>港湾物流</a:t>
                      </a:r>
                      <a:r>
                        <a:rPr lang="en-US" sz="1400">
                          <a:latin typeface="標楷體" pitchFamily="65" charset="-120"/>
                          <a:ea typeface="標楷體" pitchFamily="65" charset="-120"/>
                        </a:rPr>
                        <a:t>BCP</a:t>
                      </a:r>
                    </a:p>
                  </a:txBody>
                  <a:tcPr marL="53739" marR="53739" marT="26869" marB="268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3CC"/>
                    </a:solidFill>
                  </a:tcPr>
                </a:tc>
                <a:tc>
                  <a:txBody>
                    <a:bodyPr/>
                    <a:lstStyle/>
                    <a:p>
                      <a:pPr algn="l"/>
                      <a:r>
                        <a:rPr lang="zh-TW" altLang="en-US" sz="1400" u="none" strike="noStrike" dirty="0">
                          <a:latin typeface="標楷體" pitchFamily="65" charset="-120"/>
                          <a:ea typeface="標楷體" pitchFamily="65" charset="-120"/>
                        </a:rPr>
                        <a:t>小野　憲司</a:t>
                      </a:r>
                      <a:r>
                        <a:rPr lang="zh-TW" altLang="en-US" sz="1400" dirty="0">
                          <a:latin typeface="標楷體" pitchFamily="65" charset="-120"/>
                          <a:ea typeface="標楷體" pitchFamily="65" charset="-120"/>
                        </a:rPr>
                        <a:t>◇ </a:t>
                      </a:r>
                    </a:p>
                  </a:txBody>
                  <a:tcPr marL="53739" marR="53739" marT="26869" marB="268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l"/>
                      <a:r>
                        <a:rPr lang="zh-TW" altLang="en-US" sz="1400" u="none" strike="noStrike" dirty="0">
                          <a:latin typeface="標楷體" pitchFamily="65" charset="-120"/>
                          <a:ea typeface="標楷體" pitchFamily="65" charset="-120"/>
                        </a:rPr>
                        <a:t>赤倉　康寛</a:t>
                      </a:r>
                      <a:r>
                        <a:rPr lang="zh-TW" altLang="en-US" sz="1400" dirty="0">
                          <a:latin typeface="標楷體" pitchFamily="65" charset="-120"/>
                          <a:ea typeface="標楷體" pitchFamily="65" charset="-120"/>
                        </a:rPr>
                        <a:t>◇ </a:t>
                      </a:r>
                    </a:p>
                  </a:txBody>
                  <a:tcPr marL="53739" marR="53739" marT="26869" marB="268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l"/>
                      <a:r>
                        <a:rPr lang="zh-TW" altLang="en-US" sz="1400" dirty="0">
                          <a:latin typeface="標楷體" pitchFamily="65" charset="-120"/>
                          <a:ea typeface="標楷體" pitchFamily="65" charset="-120"/>
                        </a:rPr>
                        <a:t>　 </a:t>
                      </a:r>
                    </a:p>
                  </a:txBody>
                  <a:tcPr marL="53739" marR="53739" marT="26869" marB="268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539552" y="332656"/>
          <a:ext cx="7848872" cy="2561571"/>
        </p:xfrm>
        <a:graphic>
          <a:graphicData uri="http://schemas.openxmlformats.org/drawingml/2006/table">
            <a:tbl>
              <a:tblPr/>
              <a:tblGrid>
                <a:gridCol w="1962218"/>
                <a:gridCol w="1962218"/>
                <a:gridCol w="1962218"/>
                <a:gridCol w="1962218"/>
              </a:tblGrid>
              <a:tr h="320563">
                <a:tc rowSpan="5">
                  <a:txBody>
                    <a:bodyPr/>
                    <a:lstStyle/>
                    <a:p>
                      <a:r>
                        <a:rPr lang="ja-JP" altLang="en-US" sz="1600" u="none" strike="noStrike" dirty="0">
                          <a:latin typeface="標楷體" pitchFamily="65" charset="-120"/>
                          <a:ea typeface="標楷體" pitchFamily="65" charset="-120"/>
                        </a:rPr>
                        <a:t>巨大災害研究センター</a:t>
                      </a:r>
                      <a:r>
                        <a:rPr lang="ja-JP" altLang="en-US" sz="1600" dirty="0">
                          <a:latin typeface="標楷體" pitchFamily="65" charset="-120"/>
                          <a:ea typeface="標楷體" pitchFamily="65" charset="-120"/>
                        </a:rPr>
                        <a:t>巨大災害過程</a:t>
                      </a:r>
                      <a:r>
                        <a:rPr lang="ja-JP" altLang="en-US" sz="1600" u="none" strike="noStrike" dirty="0">
                          <a:latin typeface="標楷體" pitchFamily="65" charset="-120"/>
                          <a:ea typeface="標楷體" pitchFamily="65" charset="-120"/>
                        </a:rPr>
                        <a:t>矢守　克也</a:t>
                      </a:r>
                      <a:r>
                        <a:rPr lang="ja-JP" altLang="en-US" sz="1600" dirty="0">
                          <a:latin typeface="標楷體" pitchFamily="65" charset="-120"/>
                          <a:ea typeface="標楷體" pitchFamily="65" charset="-120"/>
                        </a:rPr>
                        <a:t> 　 </a:t>
                      </a:r>
                      <a:r>
                        <a:rPr lang="ja-JP" altLang="en-US" sz="1600" u="none" strike="noStrike" dirty="0">
                          <a:latin typeface="標楷體" pitchFamily="65" charset="-120"/>
                          <a:ea typeface="標楷體" pitchFamily="65" charset="-120"/>
                        </a:rPr>
                        <a:t>鈴木　進吾</a:t>
                      </a:r>
                      <a:r>
                        <a:rPr lang="ja-JP" altLang="en-US" sz="1600" dirty="0">
                          <a:latin typeface="標楷體" pitchFamily="65" charset="-120"/>
                          <a:ea typeface="標楷體" pitchFamily="65" charset="-120"/>
                        </a:rPr>
                        <a:t> </a:t>
                      </a:r>
                    </a:p>
                  </a:txBody>
                  <a:tcPr marL="22679" marR="22679" marT="22679" marB="22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D98C"/>
                    </a:solidFill>
                  </a:tcPr>
                </a:tc>
                <a:tc>
                  <a:txBody>
                    <a:bodyPr/>
                    <a:lstStyle/>
                    <a:p>
                      <a:pPr algn="l"/>
                      <a:r>
                        <a:rPr lang="ja-JP" altLang="en-US" sz="1600" dirty="0">
                          <a:latin typeface="標楷體" pitchFamily="65" charset="-120"/>
                          <a:ea typeface="標楷體" pitchFamily="65" charset="-120"/>
                        </a:rPr>
                        <a:t>災害情報システム</a:t>
                      </a:r>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3CC"/>
                    </a:solidFill>
                  </a:tcPr>
                </a:tc>
                <a:tc>
                  <a:txBody>
                    <a:bodyPr/>
                    <a:lstStyle/>
                    <a:p>
                      <a:pPr algn="l"/>
                      <a:r>
                        <a:rPr lang="zh-TW" altLang="en-US" sz="1600" dirty="0">
                          <a:latin typeface="標楷體" pitchFamily="65" charset="-120"/>
                          <a:ea typeface="標楷體" pitchFamily="65" charset="-120"/>
                        </a:rPr>
                        <a:t>◎</a:t>
                      </a:r>
                      <a:r>
                        <a:rPr lang="zh-TW" altLang="en-US" sz="1600" u="none" strike="noStrike" dirty="0">
                          <a:latin typeface="標楷體" pitchFamily="65" charset="-120"/>
                          <a:ea typeface="標楷體" pitchFamily="65" charset="-120"/>
                        </a:rPr>
                        <a:t>林　春男</a:t>
                      </a:r>
                      <a:r>
                        <a:rPr lang="zh-TW" altLang="en-US" sz="1600" dirty="0">
                          <a:latin typeface="標楷體" pitchFamily="65" charset="-120"/>
                          <a:ea typeface="標楷體" pitchFamily="65" charset="-120"/>
                        </a:rPr>
                        <a:t> </a:t>
                      </a:r>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l"/>
                      <a:r>
                        <a:rPr lang="zh-TW" altLang="en-US" sz="1600">
                          <a:latin typeface="標楷體" pitchFamily="65" charset="-120"/>
                          <a:ea typeface="標楷體" pitchFamily="65" charset="-120"/>
                        </a:rPr>
                        <a:t>　 </a:t>
                      </a:r>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r>
              <a:tr h="513925">
                <a:tc vMerge="1">
                  <a:txBody>
                    <a:bodyPr/>
                    <a:lstStyle/>
                    <a:p>
                      <a:endParaRPr lang="zh-TW" altLang="en-US"/>
                    </a:p>
                  </a:txBody>
                  <a:tcPr/>
                </a:tc>
                <a:tc>
                  <a:txBody>
                    <a:bodyPr/>
                    <a:lstStyle/>
                    <a:p>
                      <a:pPr algn="l"/>
                      <a:r>
                        <a:rPr lang="ja-JP" altLang="en-US" sz="1600" dirty="0">
                          <a:latin typeface="標楷體" pitchFamily="65" charset="-120"/>
                          <a:ea typeface="標楷體" pitchFamily="65" charset="-120"/>
                        </a:rPr>
                        <a:t>災害リスクマネジメント</a:t>
                      </a:r>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3CC"/>
                    </a:solidFill>
                  </a:tcPr>
                </a:tc>
                <a:tc>
                  <a:txBody>
                    <a:bodyPr/>
                    <a:lstStyle/>
                    <a:p>
                      <a:pPr algn="l"/>
                      <a:endParaRPr lang="zh-TW" altLang="en-US" sz="1600" dirty="0">
                        <a:latin typeface="標楷體" pitchFamily="65" charset="-120"/>
                        <a:ea typeface="標楷體" pitchFamily="65" charset="-120"/>
                      </a:endParaRPr>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l"/>
                      <a:r>
                        <a:rPr lang="zh-TW" altLang="en-US" sz="1600" u="none" strike="noStrike" dirty="0">
                          <a:latin typeface="標楷體" pitchFamily="65" charset="-120"/>
                          <a:ea typeface="標楷體" pitchFamily="65" charset="-120"/>
                        </a:rPr>
                        <a:t>横松　宗太</a:t>
                      </a:r>
                      <a:r>
                        <a:rPr lang="zh-TW" altLang="en-US" sz="1600" dirty="0">
                          <a:latin typeface="標楷體" pitchFamily="65" charset="-120"/>
                          <a:ea typeface="標楷體" pitchFamily="65" charset="-120"/>
                        </a:rPr>
                        <a:t> </a:t>
                      </a:r>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r>
              <a:tr h="513925">
                <a:tc vMerge="1">
                  <a:txBody>
                    <a:bodyPr/>
                    <a:lstStyle/>
                    <a:p>
                      <a:endParaRPr lang="zh-TW" altLang="en-US"/>
                    </a:p>
                  </a:txBody>
                  <a:tcPr/>
                </a:tc>
                <a:tc>
                  <a:txBody>
                    <a:bodyPr/>
                    <a:lstStyle/>
                    <a:p>
                      <a:pPr algn="l"/>
                      <a:r>
                        <a:rPr lang="zh-TW" altLang="en-US" sz="1600">
                          <a:latin typeface="標楷體" pitchFamily="65" charset="-120"/>
                          <a:ea typeface="標楷體" pitchFamily="65" charset="-120"/>
                        </a:rPr>
                        <a:t>歴史災害史料研究（客員）</a:t>
                      </a:r>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3CC"/>
                    </a:solidFill>
                  </a:tcPr>
                </a:tc>
                <a:tc>
                  <a:txBody>
                    <a:bodyPr/>
                    <a:lstStyle/>
                    <a:p>
                      <a:pPr algn="l"/>
                      <a:r>
                        <a:rPr lang="zh-TW" altLang="en-US" sz="1600" u="none" strike="noStrike" dirty="0">
                          <a:latin typeface="標楷體" pitchFamily="65" charset="-120"/>
                          <a:ea typeface="標楷體" pitchFamily="65" charset="-120"/>
                        </a:rPr>
                        <a:t>吉越　昭久☆</a:t>
                      </a:r>
                      <a:r>
                        <a:rPr lang="zh-TW" altLang="en-US" sz="1600" dirty="0">
                          <a:latin typeface="標楷體" pitchFamily="65" charset="-120"/>
                          <a:ea typeface="標楷體" pitchFamily="65" charset="-120"/>
                        </a:rPr>
                        <a:t> </a:t>
                      </a:r>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l"/>
                      <a:r>
                        <a:rPr lang="ja-JP" altLang="en-US" sz="1600" u="none" strike="noStrike" dirty="0">
                          <a:latin typeface="標楷體" pitchFamily="65" charset="-120"/>
                          <a:ea typeface="標楷體" pitchFamily="65" charset="-120"/>
                        </a:rPr>
                        <a:t>八ツ塚　一郎☆</a:t>
                      </a:r>
                      <a:r>
                        <a:rPr lang="ja-JP" altLang="en-US" sz="1600" dirty="0">
                          <a:latin typeface="標楷體" pitchFamily="65" charset="-120"/>
                          <a:ea typeface="標楷體" pitchFamily="65" charset="-120"/>
                        </a:rPr>
                        <a:t> </a:t>
                      </a:r>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r>
              <a:tr h="513925">
                <a:tc vMerge="1">
                  <a:txBody>
                    <a:bodyPr/>
                    <a:lstStyle/>
                    <a:p>
                      <a:endParaRPr lang="zh-TW" altLang="en-US"/>
                    </a:p>
                  </a:txBody>
                  <a:tcPr/>
                </a:tc>
                <a:tc>
                  <a:txBody>
                    <a:bodyPr/>
                    <a:lstStyle/>
                    <a:p>
                      <a:pPr algn="l"/>
                      <a:r>
                        <a:rPr lang="zh-TW" altLang="en-US" sz="1600">
                          <a:latin typeface="標楷體" pitchFamily="65" charset="-120"/>
                          <a:ea typeface="標楷體" pitchFamily="65" charset="-120"/>
                        </a:rPr>
                        <a:t>地域災害（客員）</a:t>
                      </a:r>
                      <a:br>
                        <a:rPr lang="zh-TW" altLang="en-US" sz="1600">
                          <a:latin typeface="標楷體" pitchFamily="65" charset="-120"/>
                          <a:ea typeface="標楷體" pitchFamily="65" charset="-120"/>
                        </a:rPr>
                      </a:br>
                      <a:endParaRPr lang="zh-TW" altLang="en-US" sz="1600">
                        <a:latin typeface="標楷體" pitchFamily="65" charset="-120"/>
                        <a:ea typeface="標楷體" pitchFamily="65" charset="-120"/>
                      </a:endParaRPr>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3CC"/>
                    </a:solidFill>
                  </a:tcPr>
                </a:tc>
                <a:tc>
                  <a:txBody>
                    <a:bodyPr/>
                    <a:lstStyle/>
                    <a:p>
                      <a:pPr algn="l"/>
                      <a:r>
                        <a:rPr lang="zh-TW" altLang="en-US" sz="1600" u="none" strike="noStrike" dirty="0">
                          <a:latin typeface="標楷體" pitchFamily="65" charset="-120"/>
                          <a:ea typeface="標楷體" pitchFamily="65" charset="-120"/>
                        </a:rPr>
                        <a:t>渥美　公秀☆</a:t>
                      </a:r>
                      <a:r>
                        <a:rPr lang="zh-TW" altLang="en-US" sz="1600" dirty="0">
                          <a:latin typeface="標楷體" pitchFamily="65" charset="-120"/>
                          <a:ea typeface="標楷體" pitchFamily="65" charset="-120"/>
                        </a:rPr>
                        <a:t> </a:t>
                      </a:r>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l"/>
                      <a:r>
                        <a:rPr lang="zh-TW" altLang="en-US" sz="1600" u="none" strike="noStrike" dirty="0">
                          <a:latin typeface="標楷體" pitchFamily="65" charset="-120"/>
                          <a:ea typeface="標楷體" pitchFamily="65" charset="-120"/>
                        </a:rPr>
                        <a:t>畑田　朋彦☆</a:t>
                      </a:r>
                      <a:r>
                        <a:rPr lang="zh-TW" altLang="en-US" sz="1600" dirty="0">
                          <a:latin typeface="標楷體" pitchFamily="65" charset="-120"/>
                          <a:ea typeface="標楷體" pitchFamily="65" charset="-120"/>
                        </a:rPr>
                        <a:t> </a:t>
                      </a:r>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r>
              <a:tr h="302937">
                <a:tc vMerge="1">
                  <a:txBody>
                    <a:bodyPr/>
                    <a:lstStyle/>
                    <a:p>
                      <a:endParaRPr lang="zh-TW" altLang="en-US"/>
                    </a:p>
                  </a:txBody>
                  <a:tcPr/>
                </a:tc>
                <a:tc>
                  <a:txBody>
                    <a:bodyPr/>
                    <a:lstStyle/>
                    <a:p>
                      <a:pPr algn="l"/>
                      <a:r>
                        <a:rPr lang="ja-JP" altLang="en-US" sz="1600">
                          <a:latin typeface="標楷體" pitchFamily="65" charset="-120"/>
                          <a:ea typeface="標楷體" pitchFamily="65" charset="-120"/>
                        </a:rPr>
                        <a:t>情報ネットワーク（客員）</a:t>
                      </a:r>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3CC"/>
                    </a:solidFill>
                  </a:tcPr>
                </a:tc>
                <a:tc>
                  <a:txBody>
                    <a:bodyPr/>
                    <a:lstStyle/>
                    <a:p>
                      <a:pPr algn="l"/>
                      <a:r>
                        <a:rPr lang="en-US" sz="1600" u="none" strike="noStrike" dirty="0">
                          <a:latin typeface="標楷體" pitchFamily="65" charset="-120"/>
                          <a:ea typeface="標楷體" pitchFamily="65" charset="-120"/>
                        </a:rPr>
                        <a:t>Adrienne Irene　 GREVE☆</a:t>
                      </a:r>
                      <a:r>
                        <a:rPr lang="en-US" sz="1600" dirty="0">
                          <a:latin typeface="標楷體" pitchFamily="65" charset="-120"/>
                          <a:ea typeface="標楷體" pitchFamily="65" charset="-120"/>
                        </a:rPr>
                        <a:t> </a:t>
                      </a:r>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l"/>
                      <a:r>
                        <a:rPr lang="zh-TW" altLang="en-US" sz="1600" dirty="0">
                          <a:latin typeface="標楷體" pitchFamily="65" charset="-120"/>
                          <a:ea typeface="標楷體" pitchFamily="65" charset="-120"/>
                        </a:rPr>
                        <a:t>　 </a:t>
                      </a:r>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r>
            </a:tbl>
          </a:graphicData>
        </a:graphic>
      </p:graphicFrame>
      <p:graphicFrame>
        <p:nvGraphicFramePr>
          <p:cNvPr id="5" name="表格 4"/>
          <p:cNvGraphicFramePr>
            <a:graphicFrameLocks noGrp="1"/>
          </p:cNvGraphicFramePr>
          <p:nvPr/>
        </p:nvGraphicFramePr>
        <p:xfrm>
          <a:off x="539552" y="2924944"/>
          <a:ext cx="7848874" cy="3476978"/>
        </p:xfrm>
        <a:graphic>
          <a:graphicData uri="http://schemas.openxmlformats.org/drawingml/2006/table">
            <a:tbl>
              <a:tblPr/>
              <a:tblGrid>
                <a:gridCol w="1944216"/>
                <a:gridCol w="2016224"/>
                <a:gridCol w="1944216"/>
                <a:gridCol w="1162728"/>
                <a:gridCol w="781490"/>
              </a:tblGrid>
              <a:tr h="227942">
                <a:tc gridSpan="2">
                  <a:txBody>
                    <a:bodyPr/>
                    <a:lstStyle/>
                    <a:p>
                      <a:pPr algn="l"/>
                      <a:r>
                        <a:rPr lang="ja-JP" altLang="en-US" sz="1600" dirty="0">
                          <a:latin typeface="標楷體" pitchFamily="65" charset="-120"/>
                          <a:ea typeface="標楷體" pitchFamily="65" charset="-120"/>
                        </a:rPr>
                        <a:t>地震・火山研究グループ</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pPr algn="l"/>
                      <a:endParaRPr lang="ja-JP" altLang="en-US" sz="1100" dirty="0">
                        <a:latin typeface="ＭＳ ゴシック"/>
                      </a:endParaRPr>
                    </a:p>
                  </a:txBody>
                  <a:tcPr marL="0" marR="0" marT="0" marB="0" anchor="ctr">
                    <a:lnL>
                      <a:noFill/>
                    </a:lnL>
                    <a:lnR>
                      <a:noFill/>
                    </a:lnR>
                    <a:lnB>
                      <a:noFill/>
                    </a:lnB>
                    <a:solidFill>
                      <a:srgbClr val="FFFFFF"/>
                    </a:solidFill>
                  </a:tcPr>
                </a:tc>
                <a:tc gridSpan="3">
                  <a:txBody>
                    <a:bodyPr/>
                    <a:lstStyle/>
                    <a:p>
                      <a:pPr algn="l"/>
                      <a:r>
                        <a:rPr lang="ja-JP" altLang="en-US" sz="1600" dirty="0">
                          <a:latin typeface="標楷體" pitchFamily="65" charset="-120"/>
                          <a:ea typeface="標楷體" pitchFamily="65" charset="-120"/>
                        </a:rPr>
                        <a:t>（グループ長： </a:t>
                      </a:r>
                      <a:r>
                        <a:rPr lang="ja-JP" altLang="en-US" sz="1600" u="none" strike="noStrike" dirty="0">
                          <a:latin typeface="標楷體" pitchFamily="65" charset="-120"/>
                          <a:ea typeface="標楷體" pitchFamily="65" charset="-120"/>
                        </a:rPr>
                        <a:t>井口　正人</a:t>
                      </a:r>
                      <a:r>
                        <a:rPr lang="ja-JP" altLang="en-US" sz="1600" dirty="0">
                          <a:latin typeface="標楷體" pitchFamily="65" charset="-120"/>
                          <a:ea typeface="標楷體" pitchFamily="65" charset="-120"/>
                        </a:rPr>
                        <a:t> </a:t>
                      </a:r>
                      <a:r>
                        <a:rPr lang="en-US" altLang="ja-JP" sz="1600" dirty="0">
                          <a:latin typeface="標楷體" pitchFamily="65" charset="-120"/>
                          <a:ea typeface="標楷體" pitchFamily="65" charset="-12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zh-TW" altLang="en-US" sz="1100" dirty="0"/>
                    </a:p>
                  </a:txBody>
                  <a:tcPr marL="57391" marR="57391" marT="28695" marB="28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sz="1100" dirty="0"/>
                    </a:p>
                  </a:txBody>
                  <a:tcPr marL="57391" marR="57391" marT="28695" marB="28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9646">
                <a:tc>
                  <a:txBody>
                    <a:bodyPr/>
                    <a:lstStyle/>
                    <a:p>
                      <a:pPr algn="l"/>
                      <a:r>
                        <a:rPr lang="ja-JP" altLang="en-US" sz="1600">
                          <a:solidFill>
                            <a:srgbClr val="FFFFFF"/>
                          </a:solidFill>
                          <a:latin typeface="標楷體" pitchFamily="65" charset="-120"/>
                          <a:ea typeface="標楷體" pitchFamily="65" charset="-120"/>
                        </a:rPr>
                        <a:t>部門・センター</a:t>
                      </a:r>
                      <a:endParaRPr lang="ja-JP" altLang="en-US" sz="1600">
                        <a:latin typeface="標楷體" pitchFamily="65" charset="-120"/>
                        <a:ea typeface="標楷體" pitchFamily="65" charset="-120"/>
                      </a:endParaRPr>
                    </a:p>
                  </a:txBody>
                  <a:tcPr marL="17935" marR="17935" marT="17935" marB="179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198C"/>
                    </a:solidFill>
                  </a:tcPr>
                </a:tc>
                <a:tc>
                  <a:txBody>
                    <a:bodyPr/>
                    <a:lstStyle/>
                    <a:p>
                      <a:pPr algn="l"/>
                      <a:r>
                        <a:rPr lang="zh-TW" altLang="en-US" sz="1600">
                          <a:solidFill>
                            <a:srgbClr val="FFFFFF"/>
                          </a:solidFill>
                          <a:latin typeface="標楷體" pitchFamily="65" charset="-120"/>
                          <a:ea typeface="標楷體" pitchFamily="65" charset="-120"/>
                        </a:rPr>
                        <a:t>分野・領域</a:t>
                      </a:r>
                      <a:endParaRPr lang="zh-TW" altLang="en-US" sz="1600">
                        <a:latin typeface="標楷體" pitchFamily="65" charset="-120"/>
                        <a:ea typeface="標楷體" pitchFamily="65" charset="-120"/>
                      </a:endParaRPr>
                    </a:p>
                  </a:txBody>
                  <a:tcPr marL="17935" marR="17935" marT="17935" marB="179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198C"/>
                    </a:solidFill>
                  </a:tcPr>
                </a:tc>
                <a:tc>
                  <a:txBody>
                    <a:bodyPr/>
                    <a:lstStyle/>
                    <a:p>
                      <a:pPr algn="l"/>
                      <a:r>
                        <a:rPr lang="zh-TW" altLang="en-US" sz="1600" dirty="0">
                          <a:solidFill>
                            <a:srgbClr val="FFFFFF"/>
                          </a:solidFill>
                          <a:latin typeface="標楷體" pitchFamily="65" charset="-120"/>
                          <a:ea typeface="標楷體" pitchFamily="65" charset="-120"/>
                        </a:rPr>
                        <a:t>教授</a:t>
                      </a:r>
                      <a:endParaRPr lang="zh-TW" altLang="en-US" sz="1600" dirty="0">
                        <a:latin typeface="標楷體" pitchFamily="65" charset="-120"/>
                        <a:ea typeface="標楷體" pitchFamily="65" charset="-120"/>
                      </a:endParaRPr>
                    </a:p>
                  </a:txBody>
                  <a:tcPr marL="17935" marR="17935" marT="17935" marB="179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198C"/>
                    </a:solidFill>
                  </a:tcPr>
                </a:tc>
                <a:tc>
                  <a:txBody>
                    <a:bodyPr/>
                    <a:lstStyle/>
                    <a:p>
                      <a:pPr algn="l"/>
                      <a:r>
                        <a:rPr lang="zh-TW" altLang="en-US" sz="1600">
                          <a:solidFill>
                            <a:srgbClr val="FFFFFF"/>
                          </a:solidFill>
                          <a:latin typeface="標楷體" pitchFamily="65" charset="-120"/>
                          <a:ea typeface="標楷體" pitchFamily="65" charset="-120"/>
                        </a:rPr>
                        <a:t>准教授</a:t>
                      </a:r>
                      <a:endParaRPr lang="zh-TW" altLang="en-US" sz="1600">
                        <a:latin typeface="標楷體" pitchFamily="65" charset="-120"/>
                        <a:ea typeface="標楷體" pitchFamily="65" charset="-120"/>
                      </a:endParaRPr>
                    </a:p>
                  </a:txBody>
                  <a:tcPr marL="17935" marR="17935" marT="17935" marB="179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198C"/>
                    </a:solidFill>
                  </a:tcPr>
                </a:tc>
                <a:tc>
                  <a:txBody>
                    <a:bodyPr/>
                    <a:lstStyle/>
                    <a:p>
                      <a:pPr algn="l"/>
                      <a:r>
                        <a:rPr lang="zh-TW" altLang="en-US" sz="1600">
                          <a:solidFill>
                            <a:srgbClr val="FFFFFF"/>
                          </a:solidFill>
                          <a:latin typeface="標楷體" pitchFamily="65" charset="-120"/>
                          <a:ea typeface="標楷體" pitchFamily="65" charset="-120"/>
                        </a:rPr>
                        <a:t>助教</a:t>
                      </a:r>
                      <a:endParaRPr lang="zh-TW" altLang="en-US" sz="1600">
                        <a:latin typeface="標楷體" pitchFamily="65" charset="-120"/>
                        <a:ea typeface="標楷體" pitchFamily="65" charset="-120"/>
                      </a:endParaRPr>
                    </a:p>
                  </a:txBody>
                  <a:tcPr marL="17935" marR="17935" marT="17935" marB="179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198C"/>
                    </a:solidFill>
                  </a:tcPr>
                </a:tc>
              </a:tr>
              <a:tr h="379646">
                <a:tc rowSpan="3">
                  <a:txBody>
                    <a:bodyPr/>
                    <a:lstStyle/>
                    <a:p>
                      <a:pPr algn="l"/>
                      <a:r>
                        <a:rPr lang="zh-TW" altLang="en-US" sz="1600" u="none" strike="noStrike" dirty="0">
                          <a:latin typeface="標楷體" pitchFamily="65" charset="-120"/>
                          <a:ea typeface="標楷體" pitchFamily="65" charset="-120"/>
                        </a:rPr>
                        <a:t>地震災害研究部門</a:t>
                      </a:r>
                      <a:endParaRPr lang="zh-TW" altLang="en-US" sz="1600" dirty="0">
                        <a:latin typeface="標楷體" pitchFamily="65" charset="-120"/>
                        <a:ea typeface="標楷體" pitchFamily="65" charset="-120"/>
                      </a:endParaRPr>
                    </a:p>
                  </a:txBody>
                  <a:tcPr marL="17935" marR="17935" marT="17935" marB="179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B38C"/>
                    </a:solidFill>
                  </a:tcPr>
                </a:tc>
                <a:tc>
                  <a:txBody>
                    <a:bodyPr/>
                    <a:lstStyle/>
                    <a:p>
                      <a:pPr algn="l"/>
                      <a:r>
                        <a:rPr lang="zh-TW" altLang="en-US" sz="1600">
                          <a:latin typeface="標楷體" pitchFamily="65" charset="-120"/>
                          <a:ea typeface="標楷體" pitchFamily="65" charset="-120"/>
                        </a:rPr>
                        <a:t>強震動</a:t>
                      </a:r>
                      <a:br>
                        <a:rPr lang="zh-TW" altLang="en-US" sz="1600">
                          <a:latin typeface="標楷體" pitchFamily="65" charset="-120"/>
                          <a:ea typeface="標楷體" pitchFamily="65" charset="-120"/>
                        </a:rPr>
                      </a:br>
                      <a:endParaRPr lang="zh-TW" altLang="en-US" sz="1600">
                        <a:latin typeface="標楷體" pitchFamily="65" charset="-120"/>
                        <a:ea typeface="標楷體" pitchFamily="65" charset="-120"/>
                      </a:endParaRPr>
                    </a:p>
                  </a:txBody>
                  <a:tcPr marL="17935" marR="17935" marT="17935" marB="179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D9CC"/>
                    </a:solidFill>
                  </a:tcPr>
                </a:tc>
                <a:tc>
                  <a:txBody>
                    <a:bodyPr/>
                    <a:lstStyle/>
                    <a:p>
                      <a:pPr algn="l"/>
                      <a:r>
                        <a:rPr lang="zh-TW" altLang="en-US" sz="1600" u="none" strike="noStrike" dirty="0">
                          <a:latin typeface="標楷體" pitchFamily="65" charset="-120"/>
                          <a:ea typeface="標楷體" pitchFamily="65" charset="-120"/>
                        </a:rPr>
                        <a:t>岩田　知孝</a:t>
                      </a:r>
                      <a:r>
                        <a:rPr lang="zh-TW" altLang="en-US" sz="1600" dirty="0">
                          <a:latin typeface="標楷體" pitchFamily="65" charset="-120"/>
                          <a:ea typeface="標楷體" pitchFamily="65" charset="-120"/>
                        </a:rPr>
                        <a:t> </a:t>
                      </a:r>
                    </a:p>
                  </a:txBody>
                  <a:tcPr marL="17935" marR="17935" marT="17935" marB="179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l"/>
                      <a:r>
                        <a:rPr lang="zh-TW" altLang="en-US" sz="1600">
                          <a:latin typeface="標楷體" pitchFamily="65" charset="-120"/>
                          <a:ea typeface="標楷體" pitchFamily="65" charset="-120"/>
                        </a:rPr>
                        <a:t>　 </a:t>
                      </a:r>
                    </a:p>
                  </a:txBody>
                  <a:tcPr marL="17935" marR="17935" marT="17935" marB="179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l"/>
                      <a:r>
                        <a:rPr lang="zh-TW" altLang="en-US" sz="1600" u="none" strike="noStrike" dirty="0">
                          <a:latin typeface="標楷體" pitchFamily="65" charset="-120"/>
                          <a:ea typeface="標楷體" pitchFamily="65" charset="-120"/>
                        </a:rPr>
                        <a:t>浅野　公之</a:t>
                      </a:r>
                      <a:r>
                        <a:rPr lang="zh-TW" altLang="en-US" sz="1600" dirty="0">
                          <a:latin typeface="標楷體" pitchFamily="65" charset="-120"/>
                          <a:ea typeface="標楷體" pitchFamily="65" charset="-120"/>
                        </a:rPr>
                        <a:t> </a:t>
                      </a:r>
                    </a:p>
                  </a:txBody>
                  <a:tcPr marL="17935" marR="17935" marT="17935" marB="179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r>
              <a:tr h="379646">
                <a:tc vMerge="1">
                  <a:txBody>
                    <a:bodyPr/>
                    <a:lstStyle/>
                    <a:p>
                      <a:endParaRPr lang="zh-TW" altLang="en-US"/>
                    </a:p>
                  </a:txBody>
                  <a:tcPr/>
                </a:tc>
                <a:tc>
                  <a:txBody>
                    <a:bodyPr/>
                    <a:lstStyle/>
                    <a:p>
                      <a:pPr algn="l"/>
                      <a:r>
                        <a:rPr lang="zh-TW" altLang="en-US" sz="1600" dirty="0">
                          <a:latin typeface="標楷體" pitchFamily="65" charset="-120"/>
                          <a:ea typeface="標楷體" pitchFamily="65" charset="-120"/>
                        </a:rPr>
                        <a:t>耐震基礎</a:t>
                      </a:r>
                    </a:p>
                  </a:txBody>
                  <a:tcPr marL="17935" marR="17935" marT="17935" marB="179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D9CC"/>
                    </a:solidFill>
                  </a:tcPr>
                </a:tc>
                <a:tc>
                  <a:txBody>
                    <a:bodyPr/>
                    <a:lstStyle/>
                    <a:p>
                      <a:pPr algn="l"/>
                      <a:r>
                        <a:rPr lang="zh-TW" altLang="en-US" sz="1600" dirty="0">
                          <a:latin typeface="標楷體" pitchFamily="65" charset="-120"/>
                          <a:ea typeface="標楷體" pitchFamily="65" charset="-120"/>
                        </a:rPr>
                        <a:t>◎</a:t>
                      </a:r>
                      <a:r>
                        <a:rPr lang="zh-TW" altLang="en-US" sz="1600" u="none" strike="noStrike" dirty="0">
                          <a:latin typeface="標楷體" pitchFamily="65" charset="-120"/>
                          <a:ea typeface="標楷體" pitchFamily="65" charset="-120"/>
                        </a:rPr>
                        <a:t>澤田　純男</a:t>
                      </a:r>
                      <a:r>
                        <a:rPr lang="zh-TW" altLang="en-US" sz="1600" dirty="0">
                          <a:latin typeface="標楷體" pitchFamily="65" charset="-120"/>
                          <a:ea typeface="標楷體" pitchFamily="65" charset="-120"/>
                        </a:rPr>
                        <a:t> </a:t>
                      </a:r>
                    </a:p>
                  </a:txBody>
                  <a:tcPr marL="17935" marR="17935" marT="17935" marB="179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l"/>
                      <a:r>
                        <a:rPr lang="zh-TW" altLang="en-US" sz="1600">
                          <a:latin typeface="標楷體" pitchFamily="65" charset="-120"/>
                          <a:ea typeface="標楷體" pitchFamily="65" charset="-120"/>
                        </a:rPr>
                        <a:t>　 </a:t>
                      </a:r>
                    </a:p>
                  </a:txBody>
                  <a:tcPr marL="17935" marR="17935" marT="17935" marB="179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l"/>
                      <a:r>
                        <a:rPr lang="zh-TW" altLang="en-US" sz="1600" u="none" strike="noStrike" dirty="0">
                          <a:latin typeface="標楷體" pitchFamily="65" charset="-120"/>
                          <a:ea typeface="標楷體" pitchFamily="65" charset="-120"/>
                        </a:rPr>
                        <a:t>後藤　浩之</a:t>
                      </a:r>
                      <a:r>
                        <a:rPr lang="zh-TW" altLang="en-US" sz="1600" dirty="0">
                          <a:latin typeface="標楷體" pitchFamily="65" charset="-120"/>
                          <a:ea typeface="標楷體" pitchFamily="65" charset="-120"/>
                        </a:rPr>
                        <a:t> </a:t>
                      </a:r>
                    </a:p>
                  </a:txBody>
                  <a:tcPr marL="17935" marR="17935" marT="17935" marB="179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r>
              <a:tr h="379646">
                <a:tc vMerge="1">
                  <a:txBody>
                    <a:bodyPr/>
                    <a:lstStyle/>
                    <a:p>
                      <a:endParaRPr lang="zh-TW" altLang="en-US"/>
                    </a:p>
                  </a:txBody>
                  <a:tcPr/>
                </a:tc>
                <a:tc>
                  <a:txBody>
                    <a:bodyPr/>
                    <a:lstStyle/>
                    <a:p>
                      <a:pPr algn="l"/>
                      <a:r>
                        <a:rPr lang="zh-TW" altLang="en-US" sz="1600">
                          <a:latin typeface="標楷體" pitchFamily="65" charset="-120"/>
                          <a:ea typeface="標楷體" pitchFamily="65" charset="-120"/>
                        </a:rPr>
                        <a:t>構造物震害</a:t>
                      </a:r>
                    </a:p>
                  </a:txBody>
                  <a:tcPr marL="17935" marR="17935" marT="17935" marB="179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D9CC"/>
                    </a:solidFill>
                  </a:tcPr>
                </a:tc>
                <a:tc>
                  <a:txBody>
                    <a:bodyPr/>
                    <a:lstStyle/>
                    <a:p>
                      <a:pPr algn="l"/>
                      <a:r>
                        <a:rPr lang="zh-TW" altLang="en-US" sz="1600" u="none" strike="noStrike" dirty="0">
                          <a:latin typeface="標楷體" pitchFamily="65" charset="-120"/>
                          <a:ea typeface="標楷體" pitchFamily="65" charset="-120"/>
                        </a:rPr>
                        <a:t>田中　仁史</a:t>
                      </a:r>
                      <a:r>
                        <a:rPr lang="zh-TW" altLang="en-US" sz="1600" dirty="0">
                          <a:latin typeface="標楷體" pitchFamily="65" charset="-120"/>
                          <a:ea typeface="標楷體" pitchFamily="65" charset="-120"/>
                        </a:rPr>
                        <a:t> </a:t>
                      </a:r>
                    </a:p>
                  </a:txBody>
                  <a:tcPr marL="17935" marR="17935" marT="17935" marB="179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l"/>
                      <a:r>
                        <a:rPr lang="zh-TW" altLang="en-US" sz="1600" u="none" strike="noStrike" dirty="0">
                          <a:latin typeface="標楷體" pitchFamily="65" charset="-120"/>
                          <a:ea typeface="標楷體" pitchFamily="65" charset="-120"/>
                        </a:rPr>
                        <a:t>田村　修次</a:t>
                      </a:r>
                      <a:r>
                        <a:rPr lang="zh-TW" altLang="en-US" sz="1600" dirty="0">
                          <a:latin typeface="標楷體" pitchFamily="65" charset="-120"/>
                          <a:ea typeface="標楷體" pitchFamily="65" charset="-120"/>
                        </a:rPr>
                        <a:t> </a:t>
                      </a:r>
                    </a:p>
                  </a:txBody>
                  <a:tcPr marL="17935" marR="17935" marT="17935" marB="179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l"/>
                      <a:r>
                        <a:rPr lang="zh-TW" altLang="en-US" sz="1600">
                          <a:latin typeface="標楷體" pitchFamily="65" charset="-120"/>
                          <a:ea typeface="標楷體" pitchFamily="65" charset="-120"/>
                        </a:rPr>
                        <a:t>　 </a:t>
                      </a:r>
                    </a:p>
                  </a:txBody>
                  <a:tcPr marL="17935" marR="17935" marT="17935" marB="179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r>
              <a:tr h="379646">
                <a:tc rowSpan="3">
                  <a:txBody>
                    <a:bodyPr/>
                    <a:lstStyle/>
                    <a:p>
                      <a:pPr algn="l"/>
                      <a:r>
                        <a:rPr lang="zh-TW" altLang="en-US" sz="1600" u="none" strike="noStrike" dirty="0">
                          <a:latin typeface="標楷體" pitchFamily="65" charset="-120"/>
                          <a:ea typeface="標楷體" pitchFamily="65" charset="-120"/>
                        </a:rPr>
                        <a:t>地震防災研究部門</a:t>
                      </a:r>
                      <a:endParaRPr lang="zh-TW" altLang="en-US" sz="1600" dirty="0">
                        <a:latin typeface="標楷體" pitchFamily="65" charset="-120"/>
                        <a:ea typeface="標楷體" pitchFamily="65" charset="-120"/>
                      </a:endParaRPr>
                    </a:p>
                  </a:txBody>
                  <a:tcPr marL="17935" marR="17935" marT="17935" marB="179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B38C"/>
                    </a:solidFill>
                  </a:tcPr>
                </a:tc>
                <a:tc>
                  <a:txBody>
                    <a:bodyPr/>
                    <a:lstStyle/>
                    <a:p>
                      <a:pPr algn="l"/>
                      <a:r>
                        <a:rPr lang="zh-TW" altLang="en-US" sz="1600">
                          <a:latin typeface="標楷體" pitchFamily="65" charset="-120"/>
                          <a:ea typeface="標楷體" pitchFamily="65" charset="-120"/>
                        </a:rPr>
                        <a:t>耐震機構</a:t>
                      </a:r>
                    </a:p>
                  </a:txBody>
                  <a:tcPr marL="17935" marR="17935" marT="17935" marB="179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D9CC"/>
                    </a:solidFill>
                  </a:tcPr>
                </a:tc>
                <a:tc>
                  <a:txBody>
                    <a:bodyPr/>
                    <a:lstStyle/>
                    <a:p>
                      <a:pPr algn="l"/>
                      <a:r>
                        <a:rPr lang="zh-TW" altLang="en-US" sz="1600" dirty="0">
                          <a:latin typeface="標楷體" pitchFamily="65" charset="-120"/>
                          <a:ea typeface="標楷體" pitchFamily="65" charset="-120"/>
                        </a:rPr>
                        <a:t>◎</a:t>
                      </a:r>
                      <a:r>
                        <a:rPr lang="zh-TW" altLang="en-US" sz="1600" u="none" strike="noStrike" dirty="0">
                          <a:latin typeface="標楷體" pitchFamily="65" charset="-120"/>
                          <a:ea typeface="標楷體" pitchFamily="65" charset="-120"/>
                        </a:rPr>
                        <a:t>中島　正愛</a:t>
                      </a:r>
                      <a:r>
                        <a:rPr lang="zh-TW" altLang="en-US" sz="1600" dirty="0">
                          <a:latin typeface="標楷體" pitchFamily="65" charset="-120"/>
                          <a:ea typeface="標楷體" pitchFamily="65" charset="-120"/>
                        </a:rPr>
                        <a:t> </a:t>
                      </a:r>
                    </a:p>
                  </a:txBody>
                  <a:tcPr marL="17935" marR="17935" marT="17935" marB="179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l"/>
                      <a:r>
                        <a:rPr lang="zh-TW" altLang="en-US" sz="1600">
                          <a:latin typeface="標楷體" pitchFamily="65" charset="-120"/>
                          <a:ea typeface="標楷體" pitchFamily="65" charset="-120"/>
                        </a:rPr>
                        <a:t>　 </a:t>
                      </a:r>
                    </a:p>
                  </a:txBody>
                  <a:tcPr marL="17935" marR="17935" marT="17935" marB="179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l"/>
                      <a:r>
                        <a:rPr lang="zh-TW" altLang="en-US" sz="1600" u="none" strike="noStrike" dirty="0">
                          <a:latin typeface="標楷體" pitchFamily="65" charset="-120"/>
                          <a:ea typeface="標楷體" pitchFamily="65" charset="-120"/>
                        </a:rPr>
                        <a:t>倉田　真宏</a:t>
                      </a:r>
                      <a:r>
                        <a:rPr lang="zh-TW" altLang="en-US" sz="1600" dirty="0">
                          <a:latin typeface="標楷體" pitchFamily="65" charset="-120"/>
                          <a:ea typeface="標楷體" pitchFamily="65" charset="-120"/>
                        </a:rPr>
                        <a:t> </a:t>
                      </a:r>
                    </a:p>
                  </a:txBody>
                  <a:tcPr marL="17935" marR="17935" marT="17935" marB="179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r>
              <a:tr h="379646">
                <a:tc vMerge="1">
                  <a:txBody>
                    <a:bodyPr/>
                    <a:lstStyle/>
                    <a:p>
                      <a:endParaRPr lang="zh-TW" altLang="en-US"/>
                    </a:p>
                  </a:txBody>
                  <a:tcPr/>
                </a:tc>
                <a:tc>
                  <a:txBody>
                    <a:bodyPr/>
                    <a:lstStyle/>
                    <a:p>
                      <a:pPr algn="l"/>
                      <a:r>
                        <a:rPr lang="ja-JP" altLang="en-US" sz="1600">
                          <a:latin typeface="標楷體" pitchFamily="65" charset="-120"/>
                          <a:ea typeface="標楷體" pitchFamily="65" charset="-120"/>
                        </a:rPr>
                        <a:t>地震テクトニクス</a:t>
                      </a:r>
                    </a:p>
                  </a:txBody>
                  <a:tcPr marL="17935" marR="17935" marT="17935" marB="179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D9CC"/>
                    </a:solidFill>
                  </a:tcPr>
                </a:tc>
                <a:tc>
                  <a:txBody>
                    <a:bodyPr/>
                    <a:lstStyle/>
                    <a:p>
                      <a:pPr algn="l"/>
                      <a:r>
                        <a:rPr lang="zh-TW" altLang="en-US" sz="1600" u="none" strike="noStrike" dirty="0">
                          <a:latin typeface="標楷體" pitchFamily="65" charset="-120"/>
                          <a:ea typeface="標楷體" pitchFamily="65" charset="-120"/>
                        </a:rPr>
                        <a:t>大志万　直人</a:t>
                      </a:r>
                      <a:r>
                        <a:rPr lang="zh-TW" altLang="en-US" sz="1600" dirty="0">
                          <a:latin typeface="標楷體" pitchFamily="65" charset="-120"/>
                          <a:ea typeface="標楷體" pitchFamily="65" charset="-120"/>
                        </a:rPr>
                        <a:t> </a:t>
                      </a:r>
                    </a:p>
                  </a:txBody>
                  <a:tcPr marL="17935" marR="17935" marT="17935" marB="179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l"/>
                      <a:r>
                        <a:rPr lang="zh-TW" altLang="en-US" sz="1600" u="none" strike="noStrike" dirty="0">
                          <a:latin typeface="標楷體" pitchFamily="65" charset="-120"/>
                          <a:ea typeface="標楷體" pitchFamily="65" charset="-120"/>
                        </a:rPr>
                        <a:t>吉村　令慧</a:t>
                      </a:r>
                      <a:r>
                        <a:rPr lang="zh-TW" altLang="en-US" sz="1600" dirty="0">
                          <a:latin typeface="標楷體" pitchFamily="65" charset="-120"/>
                          <a:ea typeface="標楷體" pitchFamily="65" charset="-120"/>
                        </a:rPr>
                        <a:t> </a:t>
                      </a:r>
                    </a:p>
                  </a:txBody>
                  <a:tcPr marL="17935" marR="17935" marT="17935" marB="179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l"/>
                      <a:r>
                        <a:rPr lang="zh-TW" altLang="en-US" sz="1600">
                          <a:latin typeface="標楷體" pitchFamily="65" charset="-120"/>
                          <a:ea typeface="標楷體" pitchFamily="65" charset="-120"/>
                        </a:rPr>
                        <a:t>　 </a:t>
                      </a:r>
                    </a:p>
                  </a:txBody>
                  <a:tcPr marL="17935" marR="17935" marT="17935" marB="179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r>
              <a:tr h="379646">
                <a:tc vMerge="1">
                  <a:txBody>
                    <a:bodyPr/>
                    <a:lstStyle/>
                    <a:p>
                      <a:endParaRPr lang="zh-TW" altLang="en-US"/>
                    </a:p>
                  </a:txBody>
                  <a:tcPr/>
                </a:tc>
                <a:tc>
                  <a:txBody>
                    <a:bodyPr/>
                    <a:lstStyle/>
                    <a:p>
                      <a:pPr algn="l"/>
                      <a:r>
                        <a:rPr lang="zh-TW" altLang="en-US" sz="1600">
                          <a:latin typeface="標楷體" pitchFamily="65" charset="-120"/>
                          <a:ea typeface="標楷體" pitchFamily="65" charset="-120"/>
                        </a:rPr>
                        <a:t>地震発生機構</a:t>
                      </a:r>
                    </a:p>
                  </a:txBody>
                  <a:tcPr marL="17935" marR="17935" marT="17935" marB="179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D9CC"/>
                    </a:solidFill>
                  </a:tcPr>
                </a:tc>
                <a:tc>
                  <a:txBody>
                    <a:bodyPr/>
                    <a:lstStyle/>
                    <a:p>
                      <a:pPr algn="l"/>
                      <a:r>
                        <a:rPr lang="en-US" sz="1600" u="none" strike="noStrike" dirty="0">
                          <a:latin typeface="標楷體" pitchFamily="65" charset="-120"/>
                          <a:ea typeface="標楷體" pitchFamily="65" charset="-120"/>
                        </a:rPr>
                        <a:t>Mori　James </a:t>
                      </a:r>
                      <a:r>
                        <a:rPr lang="en-US" sz="1600" u="none" strike="noStrike" dirty="0" err="1">
                          <a:latin typeface="標楷體" pitchFamily="65" charset="-120"/>
                          <a:ea typeface="標楷體" pitchFamily="65" charset="-120"/>
                        </a:rPr>
                        <a:t>Jiro</a:t>
                      </a:r>
                      <a:r>
                        <a:rPr lang="en-US" sz="1600" dirty="0">
                          <a:latin typeface="標楷體" pitchFamily="65" charset="-120"/>
                          <a:ea typeface="標楷體" pitchFamily="65" charset="-120"/>
                        </a:rPr>
                        <a:t> </a:t>
                      </a:r>
                    </a:p>
                  </a:txBody>
                  <a:tcPr marL="17935" marR="17935" marT="17935" marB="179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l"/>
                      <a:r>
                        <a:rPr lang="zh-TW" altLang="en-US" sz="1600" u="none" strike="noStrike" dirty="0">
                          <a:latin typeface="標楷體" pitchFamily="65" charset="-120"/>
                          <a:ea typeface="標楷體" pitchFamily="65" charset="-120"/>
                        </a:rPr>
                        <a:t>大見　士朗</a:t>
                      </a:r>
                      <a:r>
                        <a:rPr lang="zh-TW" altLang="en-US" sz="1600" dirty="0">
                          <a:latin typeface="標楷體" pitchFamily="65" charset="-120"/>
                          <a:ea typeface="標楷體" pitchFamily="65" charset="-120"/>
                        </a:rPr>
                        <a:t> </a:t>
                      </a:r>
                    </a:p>
                  </a:txBody>
                  <a:tcPr marL="17935" marR="17935" marT="17935" marB="179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l"/>
                      <a:r>
                        <a:rPr lang="zh-TW" altLang="en-US" sz="1600" u="none" strike="noStrike" dirty="0">
                          <a:latin typeface="標楷體" pitchFamily="65" charset="-120"/>
                          <a:ea typeface="標楷體" pitchFamily="65" charset="-120"/>
                        </a:rPr>
                        <a:t>山田　真澄</a:t>
                      </a:r>
                      <a:r>
                        <a:rPr lang="zh-TW" altLang="en-US" sz="1600" dirty="0">
                          <a:latin typeface="標楷體" pitchFamily="65" charset="-120"/>
                          <a:ea typeface="標楷體" pitchFamily="65" charset="-120"/>
                        </a:rPr>
                        <a:t> </a:t>
                      </a:r>
                    </a:p>
                  </a:txBody>
                  <a:tcPr marL="17935" marR="17935" marT="17935" marB="179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Dragon</Template>
  <TotalTime>537</TotalTime>
  <Words>2442</Words>
  <Application>Microsoft Office PowerPoint</Application>
  <PresentationFormat>如螢幕大小 (4:3)</PresentationFormat>
  <Paragraphs>503</Paragraphs>
  <Slides>31</Slides>
  <Notes>0</Notes>
  <HiddenSlides>0</HiddenSlides>
  <MMClips>0</MMClips>
  <ScaleCrop>false</ScaleCrop>
  <HeadingPairs>
    <vt:vector size="4" baseType="variant">
      <vt:variant>
        <vt:lpstr>佈景主題</vt:lpstr>
      </vt:variant>
      <vt:variant>
        <vt:i4>1</vt:i4>
      </vt:variant>
      <vt:variant>
        <vt:lpstr>投影片標題</vt:lpstr>
      </vt:variant>
      <vt:variant>
        <vt:i4>31</vt:i4>
      </vt:variant>
    </vt:vector>
  </HeadingPairs>
  <TitlesOfParts>
    <vt:vector size="32" baseType="lpstr">
      <vt:lpstr>Office 佈景主題</vt:lpstr>
      <vt:lpstr>京都大學防災研究所運作現況</vt:lpstr>
      <vt:lpstr>自我介紹</vt:lpstr>
      <vt:lpstr>京都大學</vt:lpstr>
      <vt:lpstr>投影片 4</vt:lpstr>
      <vt:lpstr>防災研究所(Disaster Prevention Research Institute) @宇治校區</vt:lpstr>
      <vt:lpstr>京都大學防災研究所地理位置</vt:lpstr>
      <vt:lpstr>京大防災研究所的研究群</vt:lpstr>
      <vt:lpstr>京大防災研人員編制</vt:lpstr>
      <vt:lpstr>投影片 9</vt:lpstr>
      <vt:lpstr>投影片 10</vt:lpstr>
      <vt:lpstr>投影片 11</vt:lpstr>
      <vt:lpstr>投影片 12</vt:lpstr>
      <vt:lpstr>投影片 13</vt:lpstr>
      <vt:lpstr>投影片 14</vt:lpstr>
      <vt:lpstr>投影片 15</vt:lpstr>
      <vt:lpstr>京大防災研究所的創所目標</vt:lpstr>
      <vt:lpstr>京大防災研究所的研究與教育理念 </vt:lpstr>
      <vt:lpstr>共同研究</vt:lpstr>
      <vt:lpstr>國際交流</vt:lpstr>
      <vt:lpstr>投影片 20</vt:lpstr>
      <vt:lpstr>投影片 21</vt:lpstr>
      <vt:lpstr>投影片 22</vt:lpstr>
      <vt:lpstr>投影片 23</vt:lpstr>
      <vt:lpstr>研究協議會與產官學合作</vt:lpstr>
      <vt:lpstr>社會服務</vt:lpstr>
      <vt:lpstr>投影片 26</vt:lpstr>
      <vt:lpstr>投影片 27</vt:lpstr>
      <vt:lpstr>京大防災研未來目標</vt:lpstr>
      <vt:lpstr>京大防災研中期計畫</vt:lpstr>
      <vt:lpstr>京大防災研究所的啟示</vt:lpstr>
      <vt:lpstr>投影片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京都大學防災研究所運作現況</dc:title>
  <dc:creator>001</dc:creator>
  <cp:lastModifiedBy>Shao</cp:lastModifiedBy>
  <cp:revision>29</cp:revision>
  <dcterms:created xsi:type="dcterms:W3CDTF">2014-02-18T06:26:39Z</dcterms:created>
  <dcterms:modified xsi:type="dcterms:W3CDTF">2014-02-18T18:26:35Z</dcterms:modified>
</cp:coreProperties>
</file>