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60" r:id="rId2"/>
    <p:sldId id="316" r:id="rId3"/>
    <p:sldId id="349" r:id="rId4"/>
    <p:sldId id="317" r:id="rId5"/>
    <p:sldId id="322" r:id="rId6"/>
    <p:sldId id="323" r:id="rId7"/>
    <p:sldId id="326" r:id="rId8"/>
    <p:sldId id="329" r:id="rId9"/>
    <p:sldId id="330" r:id="rId10"/>
    <p:sldId id="331" r:id="rId11"/>
    <p:sldId id="332" r:id="rId12"/>
    <p:sldId id="320" r:id="rId13"/>
    <p:sldId id="319" r:id="rId14"/>
    <p:sldId id="324" r:id="rId15"/>
    <p:sldId id="337" r:id="rId16"/>
    <p:sldId id="334" r:id="rId17"/>
    <p:sldId id="338" r:id="rId18"/>
    <p:sldId id="340" r:id="rId19"/>
    <p:sldId id="339" r:id="rId20"/>
    <p:sldId id="333" r:id="rId21"/>
    <p:sldId id="341" r:id="rId22"/>
    <p:sldId id="350" r:id="rId23"/>
    <p:sldId id="321" r:id="rId24"/>
    <p:sldId id="336" r:id="rId25"/>
    <p:sldId id="342" r:id="rId26"/>
    <p:sldId id="335" r:id="rId27"/>
    <p:sldId id="343" r:id="rId28"/>
    <p:sldId id="318" r:id="rId29"/>
    <p:sldId id="348" r:id="rId30"/>
    <p:sldId id="345" r:id="rId31"/>
    <p:sldId id="346" r:id="rId32"/>
    <p:sldId id="347" r:id="rId33"/>
    <p:sldId id="315" r:id="rId34"/>
  </p:sldIdLst>
  <p:sldSz cx="9144000" cy="6858000" type="screen4x3"/>
  <p:notesSz cx="6858000" cy="9144000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A7"/>
    <a:srgbClr val="FFCDE6"/>
    <a:srgbClr val="FFE3AB"/>
    <a:srgbClr val="CDFFEE"/>
    <a:srgbClr val="9BFFDE"/>
    <a:srgbClr val="FF99CC"/>
    <a:srgbClr val="FF00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0" autoAdjust="0"/>
    <p:restoredTop sz="88142" autoAdjust="0"/>
  </p:normalViewPr>
  <p:slideViewPr>
    <p:cSldViewPr>
      <p:cViewPr varScale="1">
        <p:scale>
          <a:sx n="63" d="100"/>
          <a:sy n="63" d="100"/>
        </p:scale>
        <p:origin x="79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81ECA38-BF4B-420C-B667-38B8CC4746FD}" type="datetimeFigureOut">
              <a:rPr lang="zh-TW" altLang="en-US"/>
              <a:pPr>
                <a:defRPr/>
              </a:pPr>
              <a:t>2014/8/4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 smtClean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87B3F99-ED30-423A-9BC6-A6C4B88D21A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521491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5" descr="22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373188"/>
            <a:ext cx="8027988" cy="548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7" descr="雕像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7413" y="4797425"/>
            <a:ext cx="1906587" cy="206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 descr="標語"/>
          <p:cNvPicPr>
            <a:picLocks noChangeAspect="1" noChangeArrowheads="1"/>
          </p:cNvPicPr>
          <p:nvPr userDrawn="1"/>
        </p:nvPicPr>
        <p:blipFill>
          <a:blip r:embed="rId4" cstate="email">
            <a:lum bright="20000" contrast="-20000"/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13375" y="6384925"/>
            <a:ext cx="1728788" cy="28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6" descr="中央警察大學-s"/>
          <p:cNvPicPr>
            <a:picLocks noChangeAspect="1" noChangeArrowheads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56225" y="5911850"/>
            <a:ext cx="1808163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57338"/>
            <a:ext cx="7772400" cy="1470025"/>
          </a:xfrm>
        </p:spPr>
        <p:txBody>
          <a:bodyPr/>
          <a:lstStyle>
            <a:lvl1pPr>
              <a:defRPr>
                <a:latin typeface="+mn-lt"/>
                <a:ea typeface="微軟正黑體" panose="020B0604030504040204" pitchFamily="34" charset="-120"/>
              </a:defRPr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313113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latin typeface="+mn-lt"/>
                <a:ea typeface="微軟正黑體" panose="020B0604030504040204" pitchFamily="34" charset="-120"/>
              </a:defRPr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  <a:ea typeface="微軟正黑體" panose="020B0604030504040204" pitchFamily="34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  <a:ea typeface="微軟正黑體" panose="020B0604030504040204" pitchFamily="34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947025" y="6453188"/>
            <a:ext cx="1162050" cy="339725"/>
          </a:xfrm>
        </p:spPr>
        <p:txBody>
          <a:bodyPr/>
          <a:lstStyle>
            <a:lvl1pPr>
              <a:defRPr>
                <a:latin typeface="+mn-lt"/>
                <a:ea typeface="微軟正黑體" panose="020B0604030504040204" pitchFamily="34" charset="-120"/>
              </a:defRPr>
            </a:lvl1pPr>
          </a:lstStyle>
          <a:p>
            <a:pPr>
              <a:defRPr/>
            </a:pPr>
            <a:fld id="{29F31D4F-6DC4-42F0-B26A-445106583093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25575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6D7020-9F02-4BC8-B558-60E5B001BC7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22881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602287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60228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63850E-ED6A-449F-8DA1-9421DB6EE68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71631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  <a:ea typeface="微軟正黑體" panose="020B0604030504040204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  <a:ea typeface="微軟正黑體" panose="020B0604030504040204" pitchFamily="34" charset="-120"/>
              </a:defRPr>
            </a:lvl1pPr>
            <a:lvl2pPr>
              <a:defRPr>
                <a:latin typeface="+mn-lt"/>
                <a:ea typeface="微軟正黑體" panose="020B0604030504040204" pitchFamily="34" charset="-120"/>
              </a:defRPr>
            </a:lvl2pPr>
            <a:lvl3pPr>
              <a:defRPr>
                <a:latin typeface="+mn-lt"/>
                <a:ea typeface="微軟正黑體" panose="020B0604030504040204" pitchFamily="34" charset="-120"/>
              </a:defRPr>
            </a:lvl3pPr>
            <a:lvl4pPr>
              <a:defRPr>
                <a:latin typeface="+mn-lt"/>
                <a:ea typeface="微軟正黑體" panose="020B0604030504040204" pitchFamily="34" charset="-120"/>
              </a:defRPr>
            </a:lvl4pPr>
            <a:lvl5pPr>
              <a:defRPr>
                <a:latin typeface="+mn-lt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>
                <a:latin typeface="+mn-lt"/>
                <a:ea typeface="微軟正黑體" panose="020B0604030504040204" pitchFamily="34" charset="-120"/>
              </a:defRPr>
            </a:lvl1pPr>
          </a:lstStyle>
          <a:p>
            <a:pPr>
              <a:defRPr/>
            </a:pPr>
            <a:fld id="{D2F74388-BDC6-4856-8280-079615B9BED0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>
                <a:latin typeface="+mn-lt"/>
                <a:ea typeface="微軟正黑體" panose="020B0604030504040204" pitchFamily="34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>
                <a:latin typeface="+mn-lt"/>
                <a:ea typeface="微軟正黑體" panose="020B0604030504040204" pitchFamily="34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34495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A5F49F-5799-45FF-A63B-5A623EAE5D2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79574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27672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27672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04B284-CDEE-412D-BB90-69E5753512E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29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7370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6AA51C-CE4D-41B9-B7C7-0F06BB73E9B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Rectangle 28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29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81860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FF3D1D-FF7F-41CE-B584-B4A5B9B2AAA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9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40095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4EA3CB-AC4F-40B3-9B15-52122609C6C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3" name="Rectangle 28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29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2174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189F65-4ECC-4FE8-BF39-56C6C70F70B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29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06174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410029-0EC9-4572-8E86-6DF1D22A68F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29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90976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9"/>
          <p:cNvSpPr>
            <a:spLocks noChangeArrowheads="1"/>
          </p:cNvSpPr>
          <p:nvPr/>
        </p:nvSpPr>
        <p:spPr bwMode="auto">
          <a:xfrm>
            <a:off x="438150" y="1489075"/>
            <a:ext cx="8353425" cy="107950"/>
          </a:xfrm>
          <a:prstGeom prst="rect">
            <a:avLst/>
          </a:prstGeom>
          <a:solidFill>
            <a:schemeClr val="bg2">
              <a:alpha val="50195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defRPr/>
            </a:pPr>
            <a:endParaRPr lang="zh-TW" altLang="en-US" smtClean="0"/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27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027988" y="6473825"/>
            <a:ext cx="1090612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B9BCC559-38AC-4EDC-AE75-0F5EC8DC993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2" name="Rectangle 15"/>
          <p:cNvSpPr>
            <a:spLocks noChangeArrowheads="1"/>
          </p:cNvSpPr>
          <p:nvPr/>
        </p:nvSpPr>
        <p:spPr bwMode="auto">
          <a:xfrm>
            <a:off x="395288" y="1436688"/>
            <a:ext cx="8353425" cy="107950"/>
          </a:xfrm>
          <a:prstGeom prst="rect">
            <a:avLst/>
          </a:prstGeom>
          <a:solidFill>
            <a:srgbClr val="99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defRPr/>
            </a:pPr>
            <a:endParaRPr lang="zh-TW" altLang="en-US" smtClean="0"/>
          </a:p>
        </p:txBody>
      </p:sp>
      <p:pic>
        <p:nvPicPr>
          <p:cNvPr id="1031" name="Picture 16" descr="標語"/>
          <p:cNvPicPr>
            <a:picLocks noChangeAspect="1" noChangeArrowheads="1"/>
          </p:cNvPicPr>
          <p:nvPr/>
        </p:nvPicPr>
        <p:blipFill>
          <a:blip r:embed="rId13" cstate="email">
            <a:lum bright="20000" contrast="-20000"/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5100" y="6491288"/>
            <a:ext cx="1296988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21" descr="中央警察大學-s"/>
          <p:cNvPicPr>
            <a:picLocks noChangeAspect="1" noChangeArrowheads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3663" y="6092825"/>
            <a:ext cx="1447800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22" descr="雕像"/>
          <p:cNvPicPr>
            <a:picLocks noChangeAspect="1" noChangeArrowheads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35925" y="5661025"/>
            <a:ext cx="1108075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52" name="Rectangle 2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1811338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53" name="Rectangle 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39975" y="6245225"/>
            <a:ext cx="2519363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microsoft.com/office/2007/relationships/hdphoto" Target="../media/hdphoto2.wdp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901700"/>
            <a:ext cx="9144000" cy="295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9pPr>
          </a:lstStyle>
          <a:p>
            <a:pPr eaLnBrk="1" hangingPunct="1">
              <a:defRPr/>
            </a:pPr>
            <a:r>
              <a:rPr lang="zh-TW" altLang="en-US" dirty="0" smtClean="0">
                <a:latin typeface="+mn-lt"/>
                <a:ea typeface="微軟正黑體" panose="020B0604030504040204" pitchFamily="34" charset="-120"/>
              </a:rPr>
              <a:t>災害事件報告</a:t>
            </a:r>
            <a:r>
              <a:rPr lang="en-US" altLang="zh-TW" dirty="0" smtClean="0">
                <a:latin typeface="+mn-lt"/>
                <a:ea typeface="微軟正黑體" panose="020B0604030504040204" pitchFamily="34" charset="-120"/>
              </a:rPr>
              <a:t/>
            </a:r>
            <a:br>
              <a:rPr lang="en-US" altLang="zh-TW" dirty="0" smtClean="0">
                <a:latin typeface="+mn-lt"/>
                <a:ea typeface="微軟正黑體" panose="020B0604030504040204" pitchFamily="34" charset="-120"/>
              </a:rPr>
            </a:br>
            <a:r>
              <a:rPr lang="en-US" altLang="zh-TW" dirty="0" smtClean="0">
                <a:latin typeface="+mn-lt"/>
                <a:ea typeface="微軟正黑體" panose="020B0604030504040204" pitchFamily="34" charset="-120"/>
              </a:rPr>
              <a:t/>
            </a:r>
            <a:br>
              <a:rPr lang="en-US" altLang="zh-TW" dirty="0" smtClean="0">
                <a:latin typeface="+mn-lt"/>
                <a:ea typeface="微軟正黑體" panose="020B0604030504040204" pitchFamily="34" charset="-120"/>
              </a:rPr>
            </a:br>
            <a:r>
              <a:rPr lang="en-US" altLang="zh-TW" dirty="0" smtClean="0">
                <a:latin typeface="+mn-lt"/>
                <a:ea typeface="微軟正黑體" panose="020B0604030504040204" pitchFamily="34" charset="-120"/>
              </a:rPr>
              <a:t/>
            </a:r>
            <a:br>
              <a:rPr lang="en-US" altLang="zh-TW" dirty="0" smtClean="0">
                <a:latin typeface="+mn-lt"/>
                <a:ea typeface="微軟正黑體" panose="020B0604030504040204" pitchFamily="34" charset="-120"/>
              </a:rPr>
            </a:br>
            <a:r>
              <a:rPr lang="en-US" altLang="zh-TW" dirty="0" smtClean="0">
                <a:latin typeface="+mn-lt"/>
                <a:ea typeface="微軟正黑體" panose="020B0604030504040204" pitchFamily="34" charset="-120"/>
              </a:rPr>
              <a:t>0731</a:t>
            </a:r>
            <a:r>
              <a:rPr lang="zh-TW" altLang="en-US" sz="4000" dirty="0" smtClean="0">
                <a:latin typeface="+mn-lt"/>
                <a:ea typeface="微軟正黑體" panose="020B0604030504040204" pitchFamily="34" charset="-120"/>
              </a:rPr>
              <a:t>高雄氣</a:t>
            </a:r>
            <a:r>
              <a:rPr lang="zh-TW" altLang="en-US" sz="4000" dirty="0">
                <a:latin typeface="+mn-lt"/>
                <a:ea typeface="微軟正黑體" panose="020B0604030504040204" pitchFamily="34" charset="-120"/>
              </a:rPr>
              <a:t>爆</a:t>
            </a:r>
            <a:r>
              <a:rPr lang="zh-TW" altLang="en-US" sz="4000" dirty="0" smtClean="0">
                <a:latin typeface="+mn-lt"/>
                <a:ea typeface="微軟正黑體" panose="020B0604030504040204" pitchFamily="34" charset="-120"/>
              </a:rPr>
              <a:t>事件  第</a:t>
            </a:r>
            <a:r>
              <a:rPr lang="en-US" altLang="zh-TW" sz="4000" dirty="0" smtClean="0">
                <a:latin typeface="+mn-lt"/>
                <a:ea typeface="微軟正黑體" panose="020B0604030504040204" pitchFamily="34" charset="-120"/>
              </a:rPr>
              <a:t>1</a:t>
            </a:r>
            <a:r>
              <a:rPr lang="zh-TW" altLang="en-US" sz="4000" dirty="0" smtClean="0">
                <a:latin typeface="+mn-lt"/>
                <a:ea typeface="微軟正黑體" panose="020B0604030504040204" pitchFamily="34" charset="-120"/>
              </a:rPr>
              <a:t>版</a:t>
            </a:r>
            <a:r>
              <a:rPr lang="zh-TW" altLang="en-US" sz="2400" dirty="0" smtClean="0">
                <a:latin typeface="+mn-lt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latin typeface="+mn-lt"/>
                <a:ea typeface="微軟正黑體" panose="020B0604030504040204" pitchFamily="34" charset="-120"/>
              </a:rPr>
              <a:t>(8/3)</a:t>
            </a:r>
            <a:endParaRPr lang="zh-TW" altLang="en-US" sz="3600" dirty="0" smtClean="0">
              <a:latin typeface="+mn-lt"/>
              <a:ea typeface="微軟正黑體" panose="020B0604030504040204" pitchFamily="34" charset="-12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50825" y="4365625"/>
            <a:ext cx="8569325" cy="249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80000"/>
              </a:lnSpc>
            </a:pPr>
            <a:endParaRPr lang="en-US" altLang="zh-TW" sz="2900" dirty="0" smtClean="0">
              <a:ea typeface="微軟正黑體" panose="020B0604030504040204" pitchFamily="34" charset="-120"/>
            </a:endParaRPr>
          </a:p>
          <a:p>
            <a:pPr eaLnBrk="1" hangingPunct="1">
              <a:lnSpc>
                <a:spcPct val="80000"/>
              </a:lnSpc>
            </a:pPr>
            <a:endParaRPr lang="en-US" altLang="zh-TW" sz="2900" dirty="0" smtClean="0">
              <a:ea typeface="微軟正黑體" panose="020B0604030504040204" pitchFamily="34" charset="-120"/>
            </a:endParaRPr>
          </a:p>
          <a:p>
            <a:pPr eaLnBrk="1" hangingPunct="1">
              <a:lnSpc>
                <a:spcPct val="80000"/>
              </a:lnSpc>
            </a:pPr>
            <a:endParaRPr lang="zh-TW" altLang="en-US" sz="2900" dirty="0" smtClean="0">
              <a:ea typeface="微軟正黑體" panose="020B0604030504040204" pitchFamily="34" charset="-120"/>
            </a:endParaRPr>
          </a:p>
          <a:p>
            <a:pPr eaLnBrk="1" hangingPunct="1">
              <a:lnSpc>
                <a:spcPct val="80000"/>
              </a:lnSpc>
            </a:pPr>
            <a:r>
              <a:rPr kumimoji="0" lang="zh-TW" altLang="en-US" sz="2400" dirty="0" smtClean="0">
                <a:ea typeface="微軟正黑體" panose="020B0604030504040204" pitchFamily="34" charset="-120"/>
              </a:rPr>
              <a:t>中央警察大學    防災研究所</a:t>
            </a:r>
            <a:endParaRPr kumimoji="0" lang="en-US" altLang="zh-TW" sz="2400" dirty="0" smtClean="0">
              <a:ea typeface="微軟正黑體" panose="020B0604030504040204" pitchFamily="34" charset="-12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zh-TW" sz="2400" dirty="0" smtClean="0">
                <a:ea typeface="微軟正黑體" panose="020B0604030504040204" pitchFamily="34" charset="-120"/>
              </a:rPr>
              <a:t>2014/8/3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49794" y="1975872"/>
            <a:ext cx="3894728" cy="4290803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492896"/>
            <a:ext cx="5106523" cy="432090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事件發生時序照片</a:t>
            </a:r>
            <a:r>
              <a:rPr lang="zh-TW" altLang="en-US" dirty="0"/>
              <a:t>輯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5194920" cy="4276725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-US" altLang="zh-TW" sz="2800" dirty="0" smtClean="0"/>
              <a:t>23:25 </a:t>
            </a:r>
            <a:r>
              <a:rPr lang="zh-TW" altLang="en-US" sz="2800" dirty="0" smtClean="0"/>
              <a:t>二聖路、凱旋三路大爆炸</a:t>
            </a:r>
            <a:endParaRPr lang="en-US" altLang="zh-TW" sz="2800" dirty="0" smtClean="0"/>
          </a:p>
          <a:p>
            <a:endParaRPr lang="zh-TW" altLang="en-US" sz="2800" dirty="0"/>
          </a:p>
        </p:txBody>
      </p:sp>
      <p:sp>
        <p:nvSpPr>
          <p:cNvPr id="7" name="矩形 6"/>
          <p:cNvSpPr/>
          <p:nvPr/>
        </p:nvSpPr>
        <p:spPr>
          <a:xfrm>
            <a:off x="2694971" y="6363244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資料來源：聯合報、</a:t>
            </a:r>
            <a:r>
              <a:rPr lang="en-US" altLang="zh-TW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http://udn.com/NEWS/NATIONAL/NATS10/8843946.shtml</a:t>
            </a:r>
            <a:endParaRPr lang="zh-TW" altLang="en-US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583747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事件發生時序照片</a:t>
            </a:r>
            <a:r>
              <a:rPr lang="zh-TW" altLang="en-US" dirty="0"/>
              <a:t>輯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4493799" cy="4276725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-US" altLang="zh-TW" sz="2800" dirty="0" smtClean="0"/>
              <a:t>(8/1)0:00</a:t>
            </a:r>
            <a:r>
              <a:rPr lang="zh-TW" altLang="en-US" sz="2800" dirty="0" smtClean="0"/>
              <a:t>三多一路大爆炸</a:t>
            </a:r>
            <a:endParaRPr lang="en-US" altLang="zh-TW" sz="2800" dirty="0" smtClean="0"/>
          </a:p>
          <a:p>
            <a:pPr>
              <a:lnSpc>
                <a:spcPct val="80000"/>
              </a:lnSpc>
              <a:spcBef>
                <a:spcPts val="0"/>
              </a:spcBef>
            </a:pPr>
            <a:endParaRPr lang="en-US" altLang="zh-TW" sz="2800" dirty="0" smtClean="0"/>
          </a:p>
          <a:p>
            <a:endParaRPr lang="zh-TW" altLang="en-US" sz="2800" dirty="0"/>
          </a:p>
        </p:txBody>
      </p:sp>
      <p:sp>
        <p:nvSpPr>
          <p:cNvPr id="7" name="矩形 6"/>
          <p:cNvSpPr/>
          <p:nvPr/>
        </p:nvSpPr>
        <p:spPr>
          <a:xfrm>
            <a:off x="17904" y="6309320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資料來源：聯合報、</a:t>
            </a:r>
            <a:r>
              <a:rPr lang="en-US" altLang="zh-TW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http://udn.com/NEWS/NATIONAL/NATS10/8843946.shtml</a:t>
            </a:r>
            <a:endParaRPr lang="zh-TW" altLang="en-US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39994" y="1988840"/>
            <a:ext cx="4104005" cy="486916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003" y="2013600"/>
            <a:ext cx="4994053" cy="386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805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60" y="0"/>
            <a:ext cx="9104743" cy="6858000"/>
          </a:xfrm>
          <a:prstGeom prst="rect">
            <a:avLst/>
          </a:prstGeom>
        </p:spPr>
      </p:pic>
      <p:sp>
        <p:nvSpPr>
          <p:cNvPr id="5" name="標題 1"/>
          <p:cNvSpPr txBox="1">
            <a:spLocks/>
          </p:cNvSpPr>
          <p:nvPr/>
        </p:nvSpPr>
        <p:spPr bwMode="auto">
          <a:xfrm>
            <a:off x="0" y="0"/>
            <a:ext cx="6336703" cy="7200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9pPr>
          </a:lstStyle>
          <a:p>
            <a:r>
              <a:rPr lang="zh-TW" altLang="en-US" dirty="0" smtClean="0"/>
              <a:t>民眾繪製之氣爆災點地圖</a:t>
            </a:r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0" y="6533783"/>
            <a:ext cx="665595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dirty="0" smtClean="0">
                <a:latin typeface="+mn-lt"/>
              </a:rPr>
              <a:t> https://mapsengine.google.com/map/u/0/edit?mid=z1Pm7zQY-cpo.kYCosnL20JN0</a:t>
            </a:r>
            <a:endParaRPr lang="zh-TW" altLang="en-US" sz="1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965132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傷亡狀況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/>
          <a:lstStyle/>
          <a:p>
            <a:r>
              <a:rPr lang="en-US" altLang="zh-TW" dirty="0" smtClean="0"/>
              <a:t>28</a:t>
            </a:r>
            <a:r>
              <a:rPr lang="zh-TW" altLang="en-US" dirty="0" smtClean="0"/>
              <a:t>人死亡</a:t>
            </a:r>
            <a:r>
              <a:rPr lang="en-US" altLang="zh-TW" dirty="0" smtClean="0"/>
              <a:t>(</a:t>
            </a:r>
            <a:r>
              <a:rPr lang="zh-TW" altLang="en-US" dirty="0" smtClean="0"/>
              <a:t>含警消</a:t>
            </a:r>
            <a:r>
              <a:rPr lang="en-US" altLang="zh-TW" dirty="0" smtClean="0"/>
              <a:t>/</a:t>
            </a:r>
            <a:r>
              <a:rPr lang="zh-TW" altLang="en-US" dirty="0" smtClean="0"/>
              <a:t>義消</a:t>
            </a:r>
            <a:r>
              <a:rPr lang="en-US" altLang="zh-TW" dirty="0" smtClean="0"/>
              <a:t>4</a:t>
            </a:r>
            <a:r>
              <a:rPr lang="zh-TW" altLang="en-US" dirty="0" smtClean="0"/>
              <a:t>人，</a:t>
            </a:r>
            <a:r>
              <a:rPr lang="en-US" altLang="zh-TW" dirty="0" smtClean="0"/>
              <a:t>8/3</a:t>
            </a:r>
            <a:r>
              <a:rPr lang="zh-TW" altLang="en-US" dirty="0" smtClean="0"/>
              <a:t>中午統計</a:t>
            </a:r>
            <a:r>
              <a:rPr lang="en-US" altLang="zh-TW" dirty="0" smtClean="0"/>
              <a:t>)</a:t>
            </a:r>
          </a:p>
          <a:p>
            <a:r>
              <a:rPr lang="en-US" altLang="zh-TW" dirty="0" smtClean="0"/>
              <a:t>2</a:t>
            </a:r>
            <a:r>
              <a:rPr lang="zh-TW" altLang="en-US" dirty="0" smtClean="0"/>
              <a:t>人失蹤</a:t>
            </a:r>
            <a:r>
              <a:rPr lang="en-US" altLang="zh-TW" dirty="0" smtClean="0"/>
              <a:t>(</a:t>
            </a:r>
            <a:r>
              <a:rPr lang="zh-TW" altLang="en-US" dirty="0" smtClean="0"/>
              <a:t>消，</a:t>
            </a:r>
            <a:r>
              <a:rPr lang="en-US" altLang="zh-TW" dirty="0" smtClean="0"/>
              <a:t>8/3</a:t>
            </a:r>
            <a:r>
              <a:rPr lang="zh-TW" altLang="en-US" dirty="0" smtClean="0"/>
              <a:t>中午統計</a:t>
            </a:r>
            <a:r>
              <a:rPr lang="en-US" altLang="zh-TW" dirty="0" smtClean="0"/>
              <a:t>)</a:t>
            </a:r>
          </a:p>
          <a:p>
            <a:r>
              <a:rPr lang="en-US" altLang="zh-TW" dirty="0" smtClean="0"/>
              <a:t>302</a:t>
            </a:r>
            <a:r>
              <a:rPr lang="zh-TW" altLang="en-US" dirty="0" smtClean="0"/>
              <a:t>人受傷</a:t>
            </a:r>
            <a:r>
              <a:rPr lang="en-US" altLang="zh-TW" dirty="0" smtClean="0"/>
              <a:t>(8/3</a:t>
            </a:r>
            <a:r>
              <a:rPr lang="zh-TW" altLang="en-US" dirty="0" smtClean="0"/>
              <a:t>下午</a:t>
            </a:r>
            <a:r>
              <a:rPr lang="zh-TW" altLang="en-US" dirty="0"/>
              <a:t>統計</a:t>
            </a:r>
            <a:r>
              <a:rPr lang="en-US" altLang="zh-TW" dirty="0"/>
              <a:t>)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仍在醫院</a:t>
            </a:r>
            <a:r>
              <a:rPr lang="en-US" altLang="zh-TW" dirty="0" smtClean="0"/>
              <a:t>124</a:t>
            </a:r>
            <a:r>
              <a:rPr lang="zh-TW" altLang="en-US" dirty="0" smtClean="0"/>
              <a:t>人，</a:t>
            </a:r>
            <a:r>
              <a:rPr lang="en-US" altLang="zh-TW" dirty="0" smtClean="0"/>
              <a:t>178</a:t>
            </a:r>
            <a:r>
              <a:rPr lang="zh-TW" altLang="en-US" dirty="0" smtClean="0"/>
              <a:t>人已出院</a:t>
            </a:r>
            <a:endParaRPr lang="en-US" altLang="zh-TW" dirty="0" smtClean="0"/>
          </a:p>
          <a:p>
            <a:pPr lvl="2"/>
            <a:r>
              <a:rPr lang="zh-TW" altLang="en-US" dirty="0" smtClean="0"/>
              <a:t>加護病房</a:t>
            </a:r>
            <a:r>
              <a:rPr lang="en-US" altLang="zh-TW" dirty="0" smtClean="0"/>
              <a:t>57</a:t>
            </a:r>
            <a:r>
              <a:rPr lang="zh-TW" altLang="en-US" dirty="0" smtClean="0"/>
              <a:t>人，一</a:t>
            </a:r>
            <a:r>
              <a:rPr lang="zh-TW" altLang="en-US" dirty="0"/>
              <a:t>般</a:t>
            </a:r>
            <a:r>
              <a:rPr lang="zh-TW" altLang="en-US" dirty="0" smtClean="0"/>
              <a:t>病房</a:t>
            </a:r>
            <a:r>
              <a:rPr lang="en-US" altLang="zh-TW" dirty="0" smtClean="0"/>
              <a:t>64</a:t>
            </a:r>
            <a:r>
              <a:rPr lang="zh-TW" altLang="en-US" dirty="0" smtClean="0"/>
              <a:t>人，急診留觀</a:t>
            </a:r>
            <a:r>
              <a:rPr lang="en-US" altLang="zh-TW" dirty="0" smtClean="0"/>
              <a:t>3</a:t>
            </a:r>
            <a:r>
              <a:rPr lang="zh-TW" altLang="en-US" dirty="0" smtClean="0"/>
              <a:t>人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警義消</a:t>
            </a:r>
            <a:r>
              <a:rPr lang="en-US" altLang="zh-TW" dirty="0" smtClean="0"/>
              <a:t>22</a:t>
            </a:r>
            <a:r>
              <a:rPr lang="zh-TW" altLang="en-US" dirty="0" smtClean="0"/>
              <a:t>人、環保署緊急應變隊員</a:t>
            </a:r>
            <a:r>
              <a:rPr lang="en-US" altLang="zh-TW" dirty="0" smtClean="0"/>
              <a:t>5</a:t>
            </a:r>
            <a:r>
              <a:rPr lang="zh-TW" altLang="en-US" dirty="0" smtClean="0"/>
              <a:t>人</a:t>
            </a:r>
            <a:endParaRPr lang="en-US" altLang="zh-TW" dirty="0" smtClean="0"/>
          </a:p>
          <a:p>
            <a:r>
              <a:rPr lang="zh-TW" altLang="en-US" dirty="0" smtClean="0"/>
              <a:t>傷亡空間特性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警消傷亡以凱旋二聖路口附近為主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民眾傷亡則以三多等路段為較多</a:t>
            </a:r>
            <a:endParaRPr lang="en-US" altLang="zh-TW" dirty="0" smtClean="0"/>
          </a:p>
          <a:p>
            <a:pPr lvl="1"/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17904" y="6546289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資料來源：中央災害應變中心處置報、現場訪談</a:t>
            </a:r>
            <a:endParaRPr lang="zh-TW" altLang="en-US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993427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居民財產損失及</a:t>
            </a:r>
            <a:r>
              <a:rPr lang="zh-TW" altLang="en-US" dirty="0"/>
              <a:t>衝擊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5141168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三多、凱旋、二聖、一心等遭氣爆道路，房屋、汽機車損毀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凱旋二聖</a:t>
            </a:r>
            <a:r>
              <a:rPr lang="en-US" altLang="zh-TW" dirty="0" smtClean="0"/>
              <a:t>2</a:t>
            </a:r>
            <a:r>
              <a:rPr lang="zh-TW" altLang="en-US" dirty="0"/>
              <a:t>棟火損、</a:t>
            </a:r>
            <a:r>
              <a:rPr lang="en-US" altLang="zh-TW" dirty="0"/>
              <a:t>3</a:t>
            </a:r>
            <a:r>
              <a:rPr lang="zh-TW" altLang="en-US" dirty="0"/>
              <a:t>棟煙燻</a:t>
            </a:r>
            <a:r>
              <a:rPr lang="zh-TW" altLang="en-US" dirty="0" smtClean="0"/>
              <a:t>，</a:t>
            </a:r>
            <a:r>
              <a:rPr lang="en-US" altLang="zh-TW" dirty="0" smtClean="0"/>
              <a:t>1</a:t>
            </a:r>
            <a:r>
              <a:rPr lang="zh-TW" altLang="en-US" dirty="0"/>
              <a:t>棟鐵皮屋傾倒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三多路房屋受氣爆影響大，超過</a:t>
            </a:r>
            <a:r>
              <a:rPr lang="en-US" altLang="zh-TW" dirty="0" smtClean="0"/>
              <a:t>50</a:t>
            </a:r>
            <a:r>
              <a:rPr lang="zh-TW" altLang="en-US" dirty="0" smtClean="0"/>
              <a:t>棟玻璃屋頂破損</a:t>
            </a:r>
            <a:endParaRPr lang="en-US" altLang="zh-TW" dirty="0"/>
          </a:p>
          <a:p>
            <a:pPr lvl="1"/>
            <a:r>
              <a:rPr lang="zh-TW" altLang="en-US" dirty="0" smtClean="0"/>
              <a:t>除火損外，爆炸對結構影響較小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報載汽機車毀損超過</a:t>
            </a:r>
            <a:r>
              <a:rPr lang="en-US" altLang="zh-TW" dirty="0" smtClean="0"/>
              <a:t>50</a:t>
            </a:r>
            <a:r>
              <a:rPr lang="zh-TW" altLang="en-US" dirty="0" smtClean="0"/>
              <a:t>輛，惟現勘認或超過百輛</a:t>
            </a:r>
            <a:endParaRPr lang="en-US" altLang="zh-TW" dirty="0" smtClean="0"/>
          </a:p>
          <a:p>
            <a:r>
              <a:rPr lang="zh-TW" altLang="en-US" dirty="0" smtClean="0"/>
              <a:t>最多造成</a:t>
            </a:r>
            <a:r>
              <a:rPr lang="en-US" altLang="zh-TW" dirty="0" smtClean="0"/>
              <a:t>2.36</a:t>
            </a:r>
            <a:r>
              <a:rPr lang="zh-TW" altLang="en-US" dirty="0"/>
              <a:t>萬戶停氣、</a:t>
            </a:r>
            <a:r>
              <a:rPr lang="en-US" altLang="zh-TW" dirty="0"/>
              <a:t>7,536</a:t>
            </a:r>
            <a:r>
              <a:rPr lang="zh-TW" altLang="en-US" dirty="0"/>
              <a:t>戶停電</a:t>
            </a:r>
            <a:r>
              <a:rPr lang="en-US" altLang="zh-TW" dirty="0"/>
              <a:t>(</a:t>
            </a:r>
            <a:r>
              <a:rPr lang="zh-TW" altLang="en-US" dirty="0"/>
              <a:t>原</a:t>
            </a:r>
            <a:r>
              <a:rPr lang="en-US" altLang="zh-TW" dirty="0"/>
              <a:t>12,256</a:t>
            </a:r>
            <a:r>
              <a:rPr lang="zh-TW" altLang="en-US" dirty="0"/>
              <a:t>戶</a:t>
            </a:r>
            <a:r>
              <a:rPr lang="en-US" altLang="zh-TW" dirty="0"/>
              <a:t>)</a:t>
            </a:r>
            <a:r>
              <a:rPr lang="zh-TW" altLang="en-US" dirty="0"/>
              <a:t>、</a:t>
            </a:r>
            <a:r>
              <a:rPr lang="en-US" altLang="zh-TW" dirty="0"/>
              <a:t>8,000</a:t>
            </a:r>
            <a:r>
              <a:rPr lang="zh-TW" altLang="en-US" dirty="0"/>
              <a:t>戶</a:t>
            </a:r>
            <a:r>
              <a:rPr lang="zh-TW" altLang="en-US" dirty="0" smtClean="0"/>
              <a:t>停水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8/3</a:t>
            </a:r>
            <a:r>
              <a:rPr lang="zh-TW" altLang="en-US" dirty="0" smtClean="0"/>
              <a:t>下午</a:t>
            </a:r>
            <a:r>
              <a:rPr lang="en-US" altLang="zh-TW" dirty="0"/>
              <a:t>4,950</a:t>
            </a:r>
            <a:r>
              <a:rPr lang="zh-TW" altLang="en-US" dirty="0" smtClean="0"/>
              <a:t>戶停水，</a:t>
            </a:r>
            <a:r>
              <a:rPr lang="en-US" altLang="zh-TW" dirty="0" smtClean="0"/>
              <a:t>2,268</a:t>
            </a:r>
            <a:r>
              <a:rPr lang="zh-TW" altLang="en-US" dirty="0" smtClean="0"/>
              <a:t>戶停電，</a:t>
            </a:r>
            <a:r>
              <a:rPr lang="en-US" altLang="zh-TW" dirty="0" smtClean="0"/>
              <a:t>8,517</a:t>
            </a:r>
            <a:r>
              <a:rPr lang="zh-TW" altLang="en-US" dirty="0"/>
              <a:t>戶停</a:t>
            </a:r>
            <a:r>
              <a:rPr lang="zh-TW" altLang="en-US" dirty="0" smtClean="0"/>
              <a:t>氣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7800219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居民財產損失及</a:t>
            </a:r>
            <a:r>
              <a:rPr lang="zh-TW" altLang="en-US" dirty="0" smtClean="0"/>
              <a:t>衝擊圖片輯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276725"/>
          </a:xfrm>
        </p:spPr>
        <p:txBody>
          <a:bodyPr/>
          <a:lstStyle/>
          <a:p>
            <a:r>
              <a:rPr lang="zh-TW" altLang="en-US" dirty="0" smtClean="0"/>
              <a:t>凱旋二聖路口建築物因爆炸衍生火災，全毀</a:t>
            </a: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2477844"/>
            <a:ext cx="9144000" cy="4407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4369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居民財產損失及</a:t>
            </a:r>
            <a:r>
              <a:rPr lang="zh-TW" altLang="en-US" dirty="0" smtClean="0"/>
              <a:t>衝擊圖片輯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三多路上建築立面</a:t>
            </a:r>
            <a:r>
              <a:rPr lang="en-US" altLang="zh-TW" dirty="0" smtClean="0"/>
              <a:t>/</a:t>
            </a:r>
            <a:r>
              <a:rPr lang="zh-TW" altLang="en-US" dirty="0" smtClean="0"/>
              <a:t>門窗玻璃、屋頂受爆炸震波損毀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636912"/>
            <a:ext cx="9144000" cy="421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1868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居民財產損失及</a:t>
            </a:r>
            <a:r>
              <a:rPr lang="zh-TW" altLang="en-US" dirty="0" smtClean="0"/>
              <a:t>衝擊圖片輯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三多路上汽車因爆炸震飛造成變形</a:t>
            </a: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79" y="2439688"/>
            <a:ext cx="9144080" cy="4174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9184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產業活動影響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目前受影響區房屋受損、道路損毀、停水停電，且有交通管制，產業活動已停止</a:t>
            </a:r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599" y="2617729"/>
            <a:ext cx="9153600" cy="424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1458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公共設施損失及衝擊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276725"/>
          </a:xfrm>
        </p:spPr>
        <p:txBody>
          <a:bodyPr/>
          <a:lstStyle/>
          <a:p>
            <a:r>
              <a:rPr lang="zh-TW" altLang="en-US" dirty="0"/>
              <a:t>三多、凱旋、二聖、</a:t>
            </a:r>
            <a:r>
              <a:rPr lang="zh-TW" altLang="en-US" dirty="0" smtClean="0"/>
              <a:t>一心等道路因氣爆損毀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雨水下水道涵管破損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造成區域之停水、停電、停氣</a:t>
            </a:r>
            <a:endParaRPr lang="en-US" altLang="zh-TW" dirty="0" smtClean="0"/>
          </a:p>
          <a:p>
            <a:r>
              <a:rPr lang="zh-TW" altLang="en-US" dirty="0" smtClean="0"/>
              <a:t>雨水下水道修復初估需</a:t>
            </a:r>
            <a:r>
              <a:rPr lang="en-US" altLang="zh-TW" dirty="0" smtClean="0"/>
              <a:t>3</a:t>
            </a:r>
            <a:r>
              <a:rPr lang="zh-TW" altLang="en-US" dirty="0" smtClean="0"/>
              <a:t>個月，</a:t>
            </a:r>
            <a:r>
              <a:rPr lang="en-US" altLang="zh-TW" dirty="0" smtClean="0"/>
              <a:t>7.5</a:t>
            </a:r>
            <a:r>
              <a:rPr lang="zh-TW" altLang="en-US" dirty="0" smtClean="0"/>
              <a:t>億元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目前排水功能大減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主要</a:t>
            </a:r>
            <a:r>
              <a:rPr lang="zh-TW" altLang="en-US" dirty="0"/>
              <a:t>箱</a:t>
            </a:r>
            <a:r>
              <a:rPr lang="zh-TW" altLang="en-US" dirty="0" smtClean="0"/>
              <a:t>涵</a:t>
            </a:r>
            <a:r>
              <a:rPr lang="en-US" altLang="zh-TW" dirty="0" smtClean="0"/>
              <a:t>4</a:t>
            </a:r>
            <a:r>
              <a:rPr lang="zh-TW" altLang="en-US" dirty="0" smtClean="0"/>
              <a:t>公里，</a:t>
            </a:r>
            <a:r>
              <a:rPr lang="en-US" altLang="zh-TW" dirty="0" smtClean="0"/>
              <a:t>4.2</a:t>
            </a:r>
            <a:r>
              <a:rPr lang="zh-TW" altLang="en-US" dirty="0" smtClean="0"/>
              <a:t>億元</a:t>
            </a:r>
            <a:r>
              <a:rPr lang="zh-TW" altLang="en-US" dirty="0"/>
              <a:t>，道路側</a:t>
            </a:r>
            <a:r>
              <a:rPr lang="zh-TW" altLang="en-US" dirty="0" smtClean="0"/>
              <a:t>溝</a:t>
            </a:r>
            <a:r>
              <a:rPr lang="en-US" altLang="zh-TW" dirty="0" smtClean="0"/>
              <a:t>1.8</a:t>
            </a:r>
            <a:r>
              <a:rPr lang="zh-TW" altLang="en-US" dirty="0" smtClean="0"/>
              <a:t>億元，中山光華路截流站</a:t>
            </a:r>
            <a:r>
              <a:rPr lang="en-US" altLang="zh-TW" dirty="0" smtClean="0"/>
              <a:t>1.5</a:t>
            </a:r>
            <a:r>
              <a:rPr lang="zh-TW" altLang="en-US" dirty="0" smtClean="0"/>
              <a:t>億元</a:t>
            </a:r>
            <a:endParaRPr lang="en-US" altLang="zh-TW" dirty="0"/>
          </a:p>
          <a:p>
            <a:r>
              <a:rPr lang="zh-TW" altLang="en-US" dirty="0" smtClean="0"/>
              <a:t>若逢颱風降雨，恐造成受災區溢淹，並影響上游排</a:t>
            </a:r>
            <a:r>
              <a:rPr lang="zh-TW" altLang="en-US" dirty="0"/>
              <a:t>水</a:t>
            </a:r>
          </a:p>
        </p:txBody>
      </p:sp>
    </p:spTree>
    <p:extLst>
      <p:ext uri="{BB962C8B-B14F-4D97-AF65-F5344CB8AC3E}">
        <p14:creationId xmlns:p14="http://schemas.microsoft.com/office/powerpoint/2010/main" val="4119336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簡報大綱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913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zh-TW" altLang="en-US" dirty="0" smtClean="0"/>
              <a:t>勘災說明</a:t>
            </a:r>
            <a:endParaRPr lang="en-US" altLang="zh-TW" dirty="0" smtClean="0"/>
          </a:p>
          <a:p>
            <a:pPr eaLnBrk="1" hangingPunct="1">
              <a:defRPr/>
            </a:pPr>
            <a:r>
              <a:rPr lang="zh-TW" altLang="en-US" dirty="0" smtClean="0"/>
              <a:t>事件</a:t>
            </a:r>
            <a:r>
              <a:rPr lang="zh-TW" altLang="en-US" dirty="0" smtClean="0"/>
              <a:t>簡述</a:t>
            </a:r>
            <a:r>
              <a:rPr lang="zh-TW" altLang="en-US" dirty="0"/>
              <a:t>及</a:t>
            </a:r>
            <a:r>
              <a:rPr lang="zh-TW" altLang="en-US" dirty="0" smtClean="0"/>
              <a:t>發生時序</a:t>
            </a:r>
            <a:endParaRPr lang="en-US" altLang="zh-TW" dirty="0" smtClean="0"/>
          </a:p>
          <a:p>
            <a:pPr eaLnBrk="1" hangingPunct="1">
              <a:defRPr/>
            </a:pPr>
            <a:r>
              <a:rPr lang="zh-TW" altLang="en-US" dirty="0" smtClean="0"/>
              <a:t>災害衝擊</a:t>
            </a:r>
            <a:endParaRPr lang="en-US" altLang="zh-TW" dirty="0" smtClean="0"/>
          </a:p>
          <a:p>
            <a:pPr lvl="1" eaLnBrk="1" hangingPunct="1">
              <a:defRPr/>
            </a:pPr>
            <a:r>
              <a:rPr lang="zh-TW" altLang="en-US" dirty="0" smtClean="0"/>
              <a:t>居民、產業、公共設施</a:t>
            </a:r>
            <a:endParaRPr lang="en-US" altLang="zh-TW" dirty="0" smtClean="0"/>
          </a:p>
          <a:p>
            <a:pPr eaLnBrk="1" hangingPunct="1">
              <a:defRPr/>
            </a:pPr>
            <a:r>
              <a:rPr lang="zh-TW" altLang="en-US" dirty="0" smtClean="0"/>
              <a:t>政府應變作為</a:t>
            </a:r>
            <a:endParaRPr lang="en-US" altLang="zh-TW" dirty="0" smtClean="0"/>
          </a:p>
          <a:p>
            <a:pPr eaLnBrk="1" hangingPunct="1">
              <a:defRPr/>
            </a:pPr>
            <a:r>
              <a:rPr lang="zh-TW" altLang="en-US" dirty="0" smtClean="0"/>
              <a:t>媒體質疑說明</a:t>
            </a:r>
            <a:endParaRPr lang="en-US" altLang="zh-TW" dirty="0" smtClean="0"/>
          </a:p>
          <a:p>
            <a:pPr eaLnBrk="1" hangingPunct="1">
              <a:defRPr/>
            </a:pPr>
            <a:r>
              <a:rPr lang="zh-TW" altLang="en-US" dirty="0" smtClean="0"/>
              <a:t>因應政策</a:t>
            </a:r>
            <a:r>
              <a:rPr lang="zh-TW" altLang="en-US" dirty="0"/>
              <a:t>建議</a:t>
            </a:r>
            <a:endParaRPr lang="en-US" altLang="zh-TW" dirty="0" smtClean="0"/>
          </a:p>
          <a:p>
            <a:pPr lvl="1" eaLnBrk="1" hangingPunct="1">
              <a:defRPr/>
            </a:pPr>
            <a:endParaRPr lang="zh-TW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公共設施損失及</a:t>
            </a:r>
            <a:r>
              <a:rPr lang="zh-TW" altLang="en-US" dirty="0" smtClean="0"/>
              <a:t>衝擊圖輯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三多路涵管埋設較淺，路面破壞面較大，民房受影響亦較大</a:t>
            </a:r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496" y="2564904"/>
            <a:ext cx="9064919" cy="423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5810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公共設施損失及</a:t>
            </a:r>
            <a:r>
              <a:rPr lang="zh-TW" altLang="en-US" dirty="0" smtClean="0"/>
              <a:t>衝擊圖輯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凱旋路涵管埋設較深，管徑大，破壞面以正上方為主；排水功能降低，已有積水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636912"/>
            <a:ext cx="9109630" cy="422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7984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58" y="3428999"/>
            <a:ext cx="4572001" cy="3429001"/>
          </a:xfr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58" y="-2"/>
            <a:ext cx="4572001" cy="3429001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2158" y="0"/>
            <a:ext cx="4571999" cy="3428999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2158" y="3436618"/>
            <a:ext cx="4561842" cy="3421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7868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政府緊急應變行動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5122912" cy="5257800"/>
          </a:xfrm>
        </p:spPr>
        <p:txBody>
          <a:bodyPr>
            <a:normAutofit fontScale="92500" lnSpcReduction="20000"/>
          </a:bodyPr>
          <a:lstStyle/>
          <a:p>
            <a:r>
              <a:rPr lang="zh-TW" altLang="en-US" dirty="0" smtClean="0"/>
              <a:t>消防、警政、環保單位進行事件初期應變</a:t>
            </a:r>
            <a:endParaRPr lang="en-US" altLang="zh-TW" dirty="0" smtClean="0"/>
          </a:p>
          <a:p>
            <a:r>
              <a:rPr lang="zh-TW" altLang="en-US" dirty="0" smtClean="0"/>
              <a:t>事件擴大後，消防醫護即進行災害搶救及緊急醫療</a:t>
            </a:r>
            <a:endParaRPr lang="en-US" altLang="zh-TW" dirty="0" smtClean="0"/>
          </a:p>
          <a:p>
            <a:r>
              <a:rPr lang="zh-TW" altLang="en-US" dirty="0" smtClean="0"/>
              <a:t>高雄市及中央災害應變中心一級開設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高雄市應變</a:t>
            </a:r>
            <a:r>
              <a:rPr lang="zh-TW" altLang="en-US" dirty="0"/>
              <a:t>中心一級</a:t>
            </a:r>
            <a:r>
              <a:rPr lang="zh-TW" altLang="en-US" dirty="0" smtClean="0"/>
              <a:t>開設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中央於</a:t>
            </a:r>
            <a:r>
              <a:rPr lang="en-US" altLang="zh-TW" dirty="0" smtClean="0"/>
              <a:t>8/1 1:00</a:t>
            </a:r>
            <a:r>
              <a:rPr lang="zh-TW" altLang="en-US" dirty="0" smtClean="0"/>
              <a:t>開設</a:t>
            </a:r>
            <a:endParaRPr lang="en-US" altLang="zh-TW" dirty="0" smtClean="0"/>
          </a:p>
          <a:p>
            <a:pPr lvl="1"/>
            <a:r>
              <a:rPr lang="zh-TW" altLang="en-US" dirty="0"/>
              <a:t>前進指揮</a:t>
            </a:r>
            <a:r>
              <a:rPr lang="zh-TW" altLang="en-US" dirty="0" smtClean="0"/>
              <a:t>中心：五權國小</a:t>
            </a:r>
            <a:endParaRPr lang="en-US" altLang="zh-TW" dirty="0" smtClean="0"/>
          </a:p>
          <a:p>
            <a:pPr lvl="1"/>
            <a:r>
              <a:rPr lang="zh-TW" altLang="en-US" dirty="0"/>
              <a:t>緊急醫療</a:t>
            </a:r>
            <a:r>
              <a:rPr lang="zh-TW" altLang="en-US" dirty="0" smtClean="0"/>
              <a:t>中心：二聖醫院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收容所：中正高工等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劃設管制區</a:t>
            </a:r>
            <a:r>
              <a:rPr lang="zh-TW" altLang="en-US" dirty="0"/>
              <a:t>域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6096" y="1609839"/>
            <a:ext cx="3707904" cy="5248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7712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政府緊急應變</a:t>
            </a:r>
            <a:r>
              <a:rPr lang="zh-TW" altLang="en-US" dirty="0" smtClean="0"/>
              <a:t>行動圖</a:t>
            </a:r>
            <a:r>
              <a:rPr lang="zh-TW" altLang="en-US" dirty="0"/>
              <a:t>輯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Tx/>
              <a:buChar char="•"/>
            </a:pPr>
            <a:r>
              <a:rPr lang="zh-TW" altLang="en-US" dirty="0"/>
              <a:t>前進指揮</a:t>
            </a:r>
            <a:r>
              <a:rPr lang="zh-TW" altLang="en-US" dirty="0" smtClean="0"/>
              <a:t>中心設</a:t>
            </a:r>
            <a:r>
              <a:rPr lang="zh-TW" altLang="en-US" dirty="0"/>
              <a:t>於</a:t>
            </a:r>
            <a:r>
              <a:rPr lang="zh-TW" altLang="en-US" dirty="0" smtClean="0"/>
              <a:t>五權國小</a:t>
            </a:r>
            <a:endParaRPr lang="en-US" altLang="zh-TW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348880"/>
            <a:ext cx="9144000" cy="4306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153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891175" y="894662"/>
            <a:ext cx="6858001" cy="5068678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47392" y="0"/>
            <a:ext cx="4091946" cy="2016224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2165" y="1587008"/>
            <a:ext cx="4071835" cy="3053876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47392" y="4221088"/>
            <a:ext cx="4091946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2526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收容安置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/>
          <a:lstStyle/>
          <a:p>
            <a:r>
              <a:rPr lang="zh-TW" altLang="en-US" dirty="0"/>
              <a:t>收容需求主因為停水停電造成 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但估計收容時間可能超過一</a:t>
            </a:r>
            <a:r>
              <a:rPr lang="zh-TW" altLang="en-US" dirty="0"/>
              <a:t>週</a:t>
            </a:r>
            <a:endParaRPr lang="en-US" altLang="zh-TW" dirty="0" smtClean="0"/>
          </a:p>
          <a:p>
            <a:r>
              <a:rPr lang="zh-TW" altLang="en-US" dirty="0" smtClean="0"/>
              <a:t>居民主要依親，但另有</a:t>
            </a:r>
            <a:endParaRPr lang="en-US" altLang="zh-TW" dirty="0"/>
          </a:p>
          <a:p>
            <a:pPr lvl="1"/>
            <a:r>
              <a:rPr lang="zh-TW" altLang="en-US" dirty="0" smtClean="0"/>
              <a:t>旅館：</a:t>
            </a:r>
            <a:r>
              <a:rPr lang="en-US" altLang="zh-TW" dirty="0" smtClean="0"/>
              <a:t>73</a:t>
            </a:r>
            <a:r>
              <a:rPr lang="zh-TW" altLang="en-US" dirty="0" smtClean="0"/>
              <a:t>人</a:t>
            </a:r>
            <a:endParaRPr lang="en-US" altLang="zh-TW" dirty="0" smtClean="0"/>
          </a:p>
          <a:p>
            <a:r>
              <a:rPr lang="zh-TW" altLang="en-US" dirty="0" smtClean="0"/>
              <a:t>公共收容所：中正高工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266</a:t>
            </a:r>
            <a:r>
              <a:rPr lang="zh-TW" altLang="en-US" dirty="0" smtClean="0"/>
              <a:t>人</a:t>
            </a:r>
            <a:r>
              <a:rPr lang="en-US" altLang="zh-TW" dirty="0" smtClean="0"/>
              <a:t> (8/3 17:00)</a:t>
            </a:r>
          </a:p>
          <a:p>
            <a:pPr lvl="1"/>
            <a:r>
              <a:rPr lang="zh-TW" altLang="en-US" dirty="0" smtClean="0"/>
              <a:t>提供水電、冷氣；衛浴廢棄物處理能力尚可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但寢</a:t>
            </a:r>
            <a:r>
              <a:rPr lang="zh-TW" altLang="en-US" dirty="0"/>
              <a:t>居</a:t>
            </a:r>
            <a:r>
              <a:rPr lang="zh-TW" altLang="en-US" dirty="0" smtClean="0"/>
              <a:t>設施簡陋，且缺乏隱私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尚無正規管理</a:t>
            </a:r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500602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572000" cy="3429000"/>
          </a:xfr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29000"/>
            <a:ext cx="4572000" cy="342900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1392" y="3016"/>
            <a:ext cx="4572000" cy="3429000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3429000"/>
            <a:ext cx="457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9832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媒體相關質疑說</a:t>
            </a:r>
            <a:r>
              <a:rPr lang="zh-TW" altLang="en-US" dirty="0"/>
              <a:t>明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為何在報案後爆炸前未採取有效反應？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在進行災害應變時，均需對危害源有所掌握才能採取應變作為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危害源偵測需時間</a:t>
            </a:r>
            <a:endParaRPr lang="en-US" altLang="zh-TW" dirty="0" smtClean="0"/>
          </a:p>
          <a:p>
            <a:pPr lvl="2"/>
            <a:r>
              <a:rPr lang="zh-TW" altLang="en-US" dirty="0" smtClean="0"/>
              <a:t>洩漏廠商未主動通報</a:t>
            </a:r>
            <a:endParaRPr lang="en-US" altLang="zh-TW" dirty="0" smtClean="0"/>
          </a:p>
          <a:p>
            <a:pPr lvl="2"/>
            <a:r>
              <a:rPr lang="zh-TW" altLang="en-US" dirty="0" smtClean="0"/>
              <a:t>第一時間現場人員在資訊不足下，亦可能朝較熟悉的瓦斯洩漏方向確認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7595790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媒體相關質疑說</a:t>
            </a:r>
            <a:r>
              <a:rPr lang="zh-TW" altLang="en-US" dirty="0"/>
              <a:t>明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r>
              <a:rPr lang="zh-TW" altLang="en-US" dirty="0" smtClean="0"/>
              <a:t>面對丙烯火災，為何灑水？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目前媒體主流認為不應灑水，其觀點</a:t>
            </a:r>
            <a:r>
              <a:rPr lang="zh-TW" altLang="en-US" b="1" dirty="0" smtClean="0">
                <a:solidFill>
                  <a:srgbClr val="FF0000"/>
                </a:solidFill>
              </a:rPr>
              <a:t>有爭議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pPr lvl="1"/>
            <a:r>
              <a:rPr lang="zh-TW" altLang="en-US" dirty="0" smtClean="0"/>
              <a:t>依據北美應變指南</a:t>
            </a:r>
            <a:r>
              <a:rPr lang="en-US" altLang="zh-TW" dirty="0" smtClean="0"/>
              <a:t> (ERG 2012)</a:t>
            </a:r>
          </a:p>
          <a:p>
            <a:pPr lvl="2"/>
            <a:r>
              <a:rPr lang="zh-TW" altLang="en-US" dirty="0" smtClean="0"/>
              <a:t>丙烯大量洩漏之火災，應採灑水或水霧</a:t>
            </a:r>
            <a:endParaRPr lang="en-US" altLang="zh-TW" dirty="0" smtClean="0"/>
          </a:p>
          <a:p>
            <a:pPr lvl="3"/>
            <a:r>
              <a:rPr lang="zh-TW" altLang="en-US" dirty="0" smtClean="0"/>
              <a:t>乾粉或二氧化碳僅適合小規模火災，無法因應大規模</a:t>
            </a:r>
            <a:r>
              <a:rPr lang="zh-TW" altLang="en-US" dirty="0"/>
              <a:t>事件</a:t>
            </a:r>
            <a:endParaRPr lang="en-US" altLang="zh-TW" dirty="0" smtClean="0"/>
          </a:p>
          <a:p>
            <a:pPr lvl="2"/>
            <a:r>
              <a:rPr lang="zh-TW" altLang="en-US" dirty="0" smtClean="0"/>
              <a:t>對於洩漏但未發生</a:t>
            </a:r>
            <a:r>
              <a:rPr lang="zh-TW" altLang="en-US" dirty="0"/>
              <a:t>火災者</a:t>
            </a:r>
            <a:r>
              <a:rPr lang="zh-TW" altLang="en-US" dirty="0" smtClean="0"/>
              <a:t>，可使用水霧以</a:t>
            </a:r>
            <a:r>
              <a:rPr lang="zh-TW" altLang="en-US" dirty="0"/>
              <a:t>降低蒸氣</a:t>
            </a:r>
            <a:r>
              <a:rPr lang="zh-TW" altLang="en-US" dirty="0" smtClean="0"/>
              <a:t>或移除蒸氣</a:t>
            </a:r>
            <a:endParaRPr lang="en-US" altLang="zh-TW" dirty="0" smtClean="0"/>
          </a:p>
          <a:p>
            <a:pPr lvl="3"/>
            <a:r>
              <a:rPr lang="zh-TW" altLang="en-US" dirty="0" smtClean="0"/>
              <a:t>惟應避免讓讓水徑流接觸</a:t>
            </a:r>
            <a:r>
              <a:rPr lang="zh-TW" altLang="en-US" dirty="0"/>
              <a:t>洩漏</a:t>
            </a:r>
            <a:r>
              <a:rPr lang="zh-TW" altLang="en-US" dirty="0" smtClean="0"/>
              <a:t>物；若知洩漏</a:t>
            </a:r>
            <a:r>
              <a:rPr lang="zh-TW" altLang="en-US" dirty="0"/>
              <a:t>源</a:t>
            </a:r>
            <a:r>
              <a:rPr lang="zh-TW" altLang="en-US" dirty="0" smtClean="0"/>
              <a:t>，則在該處不要</a:t>
            </a:r>
            <a:r>
              <a:rPr lang="zh-TW" altLang="en-US" dirty="0"/>
              <a:t>直接</a:t>
            </a:r>
            <a:r>
              <a:rPr lang="zh-TW" altLang="en-US" dirty="0" smtClean="0"/>
              <a:t>用水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在當時資訊有限下，灑水是合理的考量</a:t>
            </a:r>
            <a:endParaRPr lang="en-US" altLang="zh-TW" dirty="0"/>
          </a:p>
          <a:p>
            <a:pPr lvl="2"/>
            <a:r>
              <a:rPr lang="zh-TW" altLang="en-US" dirty="0" smtClean="0"/>
              <a:t>且其做法亦符合美、加等國家對丙烯意外的標準作業程序</a:t>
            </a:r>
          </a:p>
        </p:txBody>
      </p:sp>
    </p:spTree>
    <p:extLst>
      <p:ext uri="{BB962C8B-B14F-4D97-AF65-F5344CB8AC3E}">
        <p14:creationId xmlns:p14="http://schemas.microsoft.com/office/powerpoint/2010/main" val="2545064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01678" y="4221088"/>
            <a:ext cx="3515883" cy="263691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勘災說明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4042792" cy="2980928"/>
          </a:xfrm>
        </p:spPr>
        <p:txBody>
          <a:bodyPr>
            <a:normAutofit fontScale="77500" lnSpcReduction="20000"/>
          </a:bodyPr>
          <a:lstStyle/>
          <a:p>
            <a:r>
              <a:rPr lang="zh-TW" altLang="en-US" dirty="0"/>
              <a:t>現勘日期：</a:t>
            </a:r>
            <a:r>
              <a:rPr lang="en-US" altLang="zh-TW" dirty="0"/>
              <a:t>8/3</a:t>
            </a:r>
          </a:p>
          <a:p>
            <a:pPr lvl="1"/>
            <a:r>
              <a:rPr lang="zh-TW" altLang="en-US" dirty="0" smtClean="0"/>
              <a:t>吳榮平</a:t>
            </a:r>
            <a:r>
              <a:rPr lang="zh-TW" altLang="en-US" dirty="0"/>
              <a:t>、鄧子正、邵俊豪、盧鏡臣，消防局協助</a:t>
            </a:r>
            <a:endParaRPr lang="en-US" altLang="zh-TW" dirty="0"/>
          </a:p>
          <a:p>
            <a:r>
              <a:rPr lang="zh-TW" altLang="en-US" dirty="0"/>
              <a:t>勘災路線：如右圖</a:t>
            </a:r>
            <a:endParaRPr lang="en-US" altLang="zh-TW" dirty="0"/>
          </a:p>
          <a:p>
            <a:pPr lvl="1"/>
            <a:r>
              <a:rPr lang="zh-TW" altLang="en-US" dirty="0"/>
              <a:t>凱旋、三多、</a:t>
            </a:r>
            <a:r>
              <a:rPr lang="zh-TW" altLang="en-US" dirty="0" smtClean="0"/>
              <a:t>二聖、前進</a:t>
            </a:r>
            <a:r>
              <a:rPr lang="zh-TW" altLang="en-US" dirty="0"/>
              <a:t>指揮</a:t>
            </a:r>
            <a:r>
              <a:rPr lang="zh-TW" altLang="en-US" dirty="0" smtClean="0"/>
              <a:t>中心、收容所</a:t>
            </a:r>
            <a:endParaRPr lang="en-US" altLang="zh-TW" dirty="0"/>
          </a:p>
          <a:p>
            <a:r>
              <a:rPr lang="zh-TW" altLang="en-US" dirty="0" smtClean="0"/>
              <a:t>本報告資料來源</a:t>
            </a:r>
            <a:r>
              <a:rPr lang="zh-TW" altLang="en-US" dirty="0"/>
              <a:t>：現勘、訪談、報章媒體</a:t>
            </a:r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9277" y="4221088"/>
            <a:ext cx="2447826" cy="2636912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4356" y="4221088"/>
            <a:ext cx="3515883" cy="2636912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09606" y="1619632"/>
            <a:ext cx="3798898" cy="2601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7989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媒體相關質疑說明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5141168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dirty="0" smtClean="0"/>
              <a:t>為何政府不公開油、氣管線圖資供民眾查詢？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部分專家學者引用美國案例的資訊並不充分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pPr lvl="2"/>
            <a:r>
              <a:rPr lang="zh-TW" altLang="en-US" dirty="0" smtClean="0"/>
              <a:t>超級基金法案</a:t>
            </a:r>
            <a:r>
              <a:rPr lang="en-US" altLang="zh-TW" dirty="0"/>
              <a:t>Superfund Amendments and Reauthorization Act of 1986 (SARA)</a:t>
            </a:r>
          </a:p>
          <a:p>
            <a:pPr lvl="3"/>
            <a:r>
              <a:rPr lang="zh-TW" altLang="en-US" dirty="0"/>
              <a:t>第三章 </a:t>
            </a:r>
            <a:r>
              <a:rPr lang="en-US" altLang="zh-TW" dirty="0"/>
              <a:t>Emergency Planning and Community </a:t>
            </a:r>
            <a:r>
              <a:rPr lang="en-US" altLang="zh-TW" dirty="0" smtClean="0"/>
              <a:t>Right-to-Know</a:t>
            </a:r>
          </a:p>
          <a:p>
            <a:pPr lvl="2"/>
            <a:r>
              <a:rPr lang="zh-TW" altLang="en-US" dirty="0" smtClean="0"/>
              <a:t>授權社區有知的權利，而非無限制公開</a:t>
            </a:r>
            <a:endParaRPr lang="en-US" altLang="zh-TW" dirty="0" smtClean="0"/>
          </a:p>
          <a:p>
            <a:pPr lvl="3"/>
            <a:r>
              <a:rPr lang="zh-TW" altLang="en-US" dirty="0" smtClean="0"/>
              <a:t>公開對象為應變、警消、交通等單位為主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資訊的公開應以促進公共利益為原則</a:t>
            </a:r>
            <a:endParaRPr lang="en-US" altLang="zh-TW" dirty="0" smtClean="0"/>
          </a:p>
          <a:p>
            <a:pPr lvl="2"/>
            <a:r>
              <a:rPr lang="zh-TW" altLang="en-US" dirty="0"/>
              <a:t>油、氣管線為敏感設施</a:t>
            </a:r>
            <a:r>
              <a:rPr lang="zh-TW" altLang="en-US" dirty="0" smtClean="0"/>
              <a:t>，資訊的無限制公開是否減損公共利益？</a:t>
            </a:r>
            <a:endParaRPr lang="en-US" altLang="zh-TW" dirty="0" smtClean="0"/>
          </a:p>
          <a:p>
            <a:pPr lvl="2"/>
            <a:r>
              <a:rPr lang="zh-TW" altLang="en-US" dirty="0" smtClean="0"/>
              <a:t>無限制公開是否造成國安及進一步犯罪行為，亦應考量</a:t>
            </a:r>
            <a:endParaRPr lang="en-US" altLang="zh-TW" dirty="0" smtClean="0"/>
          </a:p>
          <a:p>
            <a:pPr lvl="2"/>
            <a:r>
              <a:rPr lang="zh-TW" altLang="en-US" dirty="0" smtClean="0"/>
              <a:t>政府未來應廣納各利害關係人意見，做最符合公共利益之考量</a:t>
            </a:r>
            <a:endParaRPr lang="en-US" altLang="zh-TW" dirty="0"/>
          </a:p>
          <a:p>
            <a:pPr lvl="2"/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42618712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重建作為建議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居民是否重啟生活與水、電恢復狀況相關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若儘快恢復水電，可降低收容安置等負擔，並減少民怨</a:t>
            </a:r>
            <a:endParaRPr lang="en-US" altLang="zh-TW" dirty="0" smtClean="0"/>
          </a:p>
          <a:p>
            <a:r>
              <a:rPr lang="zh-TW" altLang="en-US" dirty="0" smtClean="0"/>
              <a:t>宜儘速協調安排其他臨時安置場所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至收容場所者多是弱勢居民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中正高工住宿條件不足，缺乏管理，時間拖長將導致民怨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建議新覓收容場所宜就近</a:t>
            </a:r>
            <a:r>
              <a:rPr lang="en-US" altLang="zh-TW" dirty="0" smtClean="0"/>
              <a:t>(10</a:t>
            </a:r>
            <a:r>
              <a:rPr lang="zh-TW" altLang="en-US" dirty="0" smtClean="0"/>
              <a:t>分鐘步程內</a:t>
            </a:r>
            <a:r>
              <a:rPr lang="en-US" altLang="zh-TW" dirty="0" smtClean="0"/>
              <a:t>)</a:t>
            </a:r>
            <a:r>
              <a:rPr lang="zh-TW" altLang="en-US" dirty="0" smtClean="0"/>
              <a:t>，住宿條件較好之地方，如訓練中心、香客大樓等</a:t>
            </a:r>
            <a:endParaRPr lang="en-US" altLang="zh-TW" dirty="0" smtClean="0"/>
          </a:p>
          <a:p>
            <a:pPr lvl="2"/>
            <a:r>
              <a:rPr lang="zh-TW" altLang="en-US" dirty="0" smtClean="0"/>
              <a:t>不宜優先安排旅館作為住宿場所，將衍生道德議題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61596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重建作為建議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/>
          <a:lstStyle/>
          <a:p>
            <a:r>
              <a:rPr lang="zh-TW" altLang="en-US" dirty="0" smtClean="0"/>
              <a:t>現值防汛期，因涵管破壞，若有較大降雨恐造成受災區溢淹，並影響上游地區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應協助及提醒居民採取相關應變整備作為</a:t>
            </a:r>
            <a:endParaRPr lang="en-US" altLang="zh-TW" dirty="0" smtClean="0"/>
          </a:p>
          <a:p>
            <a:r>
              <a:rPr lang="zh-TW" altLang="en-US" dirty="0" smtClean="0"/>
              <a:t>相關善款運用除考量現階段民眾要求外，仍應與求償一併考量，提供後續重建協助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特別是戶籍未在現地、租屋者之受災居民協助</a:t>
            </a:r>
            <a:endParaRPr lang="en-US" altLang="zh-TW" dirty="0" smtClean="0"/>
          </a:p>
          <a:p>
            <a:r>
              <a:rPr lang="zh-TW" altLang="en-US" dirty="0" smtClean="0"/>
              <a:t>後續重建事務若較複雜（含求償），市府可考量依災害防救法啟動重建委員會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34214445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謝謝，敬請指教</a:t>
            </a:r>
          </a:p>
        </p:txBody>
      </p:sp>
      <p:sp>
        <p:nvSpPr>
          <p:cNvPr id="7168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事件</a:t>
            </a:r>
            <a:r>
              <a:rPr lang="zh-TW" altLang="en-US" dirty="0"/>
              <a:t>簡述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5122912" cy="5069160"/>
          </a:xfrm>
        </p:spPr>
        <p:txBody>
          <a:bodyPr/>
          <a:lstStyle/>
          <a:p>
            <a:r>
              <a:rPr lang="zh-TW" altLang="en-US" dirty="0" smtClean="0"/>
              <a:t>民國</a:t>
            </a:r>
            <a:r>
              <a:rPr lang="en-US" altLang="zh-TW" dirty="0" smtClean="0"/>
              <a:t>103</a:t>
            </a:r>
            <a:r>
              <a:rPr lang="zh-TW" altLang="en-US" dirty="0" smtClean="0"/>
              <a:t>年</a:t>
            </a:r>
            <a:r>
              <a:rPr lang="en-US" altLang="zh-TW" dirty="0" smtClean="0"/>
              <a:t>7</a:t>
            </a:r>
            <a:r>
              <a:rPr lang="zh-TW" altLang="en-US" dirty="0" smtClean="0"/>
              <a:t>月</a:t>
            </a:r>
            <a:r>
              <a:rPr lang="en-US" altLang="zh-TW" dirty="0" smtClean="0"/>
              <a:t>31</a:t>
            </a:r>
            <a:r>
              <a:rPr lang="zh-TW" altLang="en-US" dirty="0" smtClean="0"/>
              <a:t>日深夜高雄市發生多起氣爆火災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主要受災範圍如右</a:t>
            </a:r>
            <a:r>
              <a:rPr lang="zh-TW" altLang="en-US" dirty="0"/>
              <a:t>圖</a:t>
            </a:r>
            <a:endParaRPr lang="en-US" altLang="zh-TW" dirty="0" smtClean="0"/>
          </a:p>
          <a:p>
            <a:r>
              <a:rPr lang="zh-TW" altLang="en-US" dirty="0" smtClean="0"/>
              <a:t>傷亡情形</a:t>
            </a:r>
            <a:r>
              <a:rPr lang="en-US" altLang="zh-TW" sz="2000" dirty="0" smtClean="0"/>
              <a:t>(</a:t>
            </a:r>
            <a:r>
              <a:rPr lang="zh-TW" altLang="en-US" sz="2000" dirty="0" smtClean="0"/>
              <a:t>截至</a:t>
            </a:r>
            <a:r>
              <a:rPr lang="en-US" altLang="zh-TW" sz="2000" dirty="0" smtClean="0"/>
              <a:t>8</a:t>
            </a:r>
            <a:r>
              <a:rPr lang="zh-TW" altLang="en-US" sz="2000" dirty="0" smtClean="0"/>
              <a:t>月</a:t>
            </a:r>
            <a:r>
              <a:rPr lang="en-US" altLang="zh-TW" sz="2000" dirty="0" smtClean="0"/>
              <a:t>3</a:t>
            </a:r>
            <a:r>
              <a:rPr lang="zh-TW" altLang="en-US" sz="2000" dirty="0" smtClean="0"/>
              <a:t>日中午統計</a:t>
            </a:r>
            <a:r>
              <a:rPr lang="en-US" altLang="zh-TW" sz="2000" dirty="0" smtClean="0"/>
              <a:t>)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28</a:t>
            </a:r>
            <a:r>
              <a:rPr lang="zh-TW" altLang="en-US" dirty="0" smtClean="0"/>
              <a:t>人死亡</a:t>
            </a:r>
            <a:r>
              <a:rPr lang="en-US" altLang="zh-TW" dirty="0" smtClean="0"/>
              <a:t>(</a:t>
            </a:r>
            <a:r>
              <a:rPr lang="zh-TW" altLang="en-US" dirty="0" smtClean="0"/>
              <a:t>含警義消</a:t>
            </a:r>
            <a:r>
              <a:rPr lang="en-US" altLang="zh-TW" dirty="0" smtClean="0"/>
              <a:t>4</a:t>
            </a:r>
            <a:r>
              <a:rPr lang="zh-TW" altLang="en-US" dirty="0" smtClean="0"/>
              <a:t>人</a:t>
            </a:r>
            <a:r>
              <a:rPr lang="en-US" altLang="zh-TW" dirty="0" smtClean="0"/>
              <a:t>)</a:t>
            </a:r>
            <a:r>
              <a:rPr lang="zh-TW" altLang="en-US" dirty="0" smtClean="0"/>
              <a:t>，</a:t>
            </a:r>
            <a:r>
              <a:rPr lang="en-US" altLang="zh-TW" dirty="0" smtClean="0"/>
              <a:t>2</a:t>
            </a:r>
            <a:r>
              <a:rPr lang="zh-TW" altLang="en-US" dirty="0" smtClean="0"/>
              <a:t>人失蹤，</a:t>
            </a:r>
            <a:r>
              <a:rPr lang="en-US" altLang="zh-TW" dirty="0" smtClean="0"/>
              <a:t>302</a:t>
            </a:r>
            <a:r>
              <a:rPr lang="zh-TW" altLang="en-US" dirty="0" smtClean="0"/>
              <a:t>人受傷</a:t>
            </a:r>
            <a:endParaRPr lang="en-US" altLang="zh-TW" dirty="0" smtClean="0"/>
          </a:p>
          <a:p>
            <a:r>
              <a:rPr lang="zh-TW" altLang="en-US" dirty="0" smtClean="0"/>
              <a:t>社會衝擊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2.36</a:t>
            </a:r>
            <a:r>
              <a:rPr lang="zh-TW" altLang="en-US" dirty="0" smtClean="0"/>
              <a:t>萬戶停氣、</a:t>
            </a:r>
            <a:r>
              <a:rPr lang="en-US" altLang="zh-TW" dirty="0" smtClean="0"/>
              <a:t>8,473</a:t>
            </a:r>
            <a:r>
              <a:rPr lang="zh-TW" altLang="en-US" dirty="0" smtClean="0"/>
              <a:t>戶停電、</a:t>
            </a:r>
            <a:r>
              <a:rPr lang="en-US" altLang="zh-TW" dirty="0" smtClean="0"/>
              <a:t>13,500</a:t>
            </a:r>
            <a:r>
              <a:rPr lang="zh-TW" altLang="en-US" dirty="0" smtClean="0"/>
              <a:t>戶停水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約</a:t>
            </a:r>
            <a:r>
              <a:rPr lang="en-US" altLang="zh-TW" dirty="0" smtClean="0"/>
              <a:t>300</a:t>
            </a:r>
            <a:r>
              <a:rPr lang="zh-TW" altLang="en-US" dirty="0" smtClean="0"/>
              <a:t>人暫留收容所或旅館</a:t>
            </a:r>
            <a:endParaRPr lang="en-US" altLang="zh-TW" dirty="0" smtClean="0"/>
          </a:p>
          <a:p>
            <a:pPr lvl="1"/>
            <a:endParaRPr lang="en-US" altLang="zh-TW" dirty="0" smtClean="0"/>
          </a:p>
          <a:p>
            <a:pPr lvl="1"/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6096" y="1673424"/>
            <a:ext cx="3571553" cy="485192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5436096" y="6309320"/>
            <a:ext cx="37079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dirty="0" smtClean="0">
                <a:latin typeface="+mn-lt"/>
              </a:rPr>
              <a:t>https://mapsengine.google.com/map/u/0/edit?mid=z1Pm7zQY-cpo.kYCosnL20JN0</a:t>
            </a:r>
            <a:endParaRPr lang="zh-TW" altLang="en-US" sz="1200" dirty="0">
              <a:latin typeface="+mn-lt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7904" y="6546289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資料來源：中央災害應變中心處置報、現場訪談</a:t>
            </a:r>
            <a:endParaRPr lang="zh-TW" altLang="en-US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98674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事件發生時序</a:t>
            </a:r>
            <a:r>
              <a:rPr lang="en-US" altLang="zh-TW" dirty="0" smtClean="0"/>
              <a:t> 1/2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3898776" cy="5135482"/>
          </a:xfrm>
        </p:spPr>
        <p:txBody>
          <a:bodyPr>
            <a:normAutofit fontScale="85000" lnSpcReduction="20000"/>
          </a:bodyPr>
          <a:lstStyle/>
          <a:p>
            <a:r>
              <a:rPr lang="zh-TW" altLang="en-US" dirty="0" smtClean="0"/>
              <a:t>事件偵測與通報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20:40</a:t>
            </a:r>
            <a:r>
              <a:rPr lang="zh-TW" altLang="en-US" dirty="0" smtClean="0"/>
              <a:t>凱旋三路</a:t>
            </a:r>
            <a:r>
              <a:rPr lang="zh-TW" altLang="en-US" dirty="0"/>
              <a:t>、二聖</a:t>
            </a:r>
            <a:r>
              <a:rPr lang="zh-TW" altLang="en-US" dirty="0" smtClean="0"/>
              <a:t>路口傳出濃煙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20:46</a:t>
            </a:r>
            <a:r>
              <a:rPr lang="zh-TW" altLang="en-US" dirty="0" smtClean="0"/>
              <a:t>起民眾報案</a:t>
            </a:r>
            <a:endParaRPr lang="en-US" altLang="zh-TW" dirty="0" smtClean="0"/>
          </a:p>
          <a:p>
            <a:r>
              <a:rPr lang="zh-TW" altLang="en-US" dirty="0" smtClean="0"/>
              <a:t>判斷與初步處置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消防人員第一時間至現場勘查、重點區域灑水降溫</a:t>
            </a:r>
            <a:endParaRPr lang="en-US" altLang="zh-TW" dirty="0" smtClean="0"/>
          </a:p>
          <a:p>
            <a:pPr lvl="1"/>
            <a:r>
              <a:rPr lang="zh-TW" altLang="en-US" dirty="0"/>
              <a:t>毒災應變</a:t>
            </a:r>
            <a:r>
              <a:rPr lang="zh-TW" altLang="en-US" dirty="0" smtClean="0"/>
              <a:t>隊</a:t>
            </a:r>
            <a:r>
              <a:rPr lang="en-US" altLang="zh-TW" dirty="0" smtClean="0"/>
              <a:t>21:30</a:t>
            </a:r>
            <a:r>
              <a:rPr lang="zh-TW" altLang="en-US" dirty="0" smtClean="0"/>
              <a:t>抵達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消防局主秘</a:t>
            </a:r>
            <a:r>
              <a:rPr lang="en-US" altLang="zh-TW" dirty="0" smtClean="0"/>
              <a:t>21:55</a:t>
            </a:r>
            <a:r>
              <a:rPr lang="zh-TW" altLang="en-US" dirty="0" smtClean="0"/>
              <a:t>於凱旋二聖路口（味道最濃，初判為源頭）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環保局</a:t>
            </a:r>
            <a:r>
              <a:rPr lang="en-US" altLang="zh-TW" dirty="0" smtClean="0"/>
              <a:t>22:19</a:t>
            </a:r>
            <a:r>
              <a:rPr lang="zh-TW" altLang="en-US" dirty="0" smtClean="0"/>
              <a:t>抵達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23:55</a:t>
            </a:r>
            <a:r>
              <a:rPr lang="zh-TW" altLang="en-US" dirty="0" smtClean="0"/>
              <a:t>確認丙烯洩漏</a:t>
            </a:r>
            <a:endParaRPr lang="en-US" altLang="zh-TW" dirty="0" smtClean="0"/>
          </a:p>
          <a:p>
            <a:pPr marL="457200" lvl="1" indent="0">
              <a:buNone/>
            </a:pPr>
            <a:endParaRPr lang="en-US" altLang="zh-TW" dirty="0" smtClean="0"/>
          </a:p>
          <a:p>
            <a:pPr lvl="1"/>
            <a:endParaRPr lang="en-US" altLang="zh-TW" dirty="0" smtClean="0"/>
          </a:p>
          <a:p>
            <a:pPr lvl="1"/>
            <a:endParaRPr lang="en-US" altLang="zh-TW" dirty="0" smtClean="0"/>
          </a:p>
          <a:p>
            <a:pPr lvl="1"/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83970" name="Picture 2" descr="http://uc.udn.com.tw/NEWS/MEDIA/8843103-3501386.gif?sn=1406874262809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08990" y="1628800"/>
            <a:ext cx="5041826" cy="5106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4572000" y="6597182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1200" dirty="0" smtClean="0">
                <a:latin typeface="+mn-lt"/>
              </a:rPr>
              <a:t>http://udn.com/NEWS/NATIONAL/NATS10/8843103.shtml</a:t>
            </a:r>
            <a:endParaRPr lang="zh-TW" altLang="en-US" sz="1200" dirty="0">
              <a:latin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7904" y="6546289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資料來源：聯合報、蘋果日報、自由時報、現場訪談</a:t>
            </a:r>
            <a:endParaRPr lang="zh-TW" altLang="en-US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43168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事件發生時序</a:t>
            </a:r>
            <a:r>
              <a:rPr lang="en-US" altLang="zh-TW" dirty="0" smtClean="0"/>
              <a:t> 2/2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3898776" cy="5135482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zh-TW" altLang="en-US" dirty="0" smtClean="0"/>
              <a:t>初步氣爆</a:t>
            </a:r>
            <a:endParaRPr lang="en-US" altLang="zh-TW" dirty="0" smtClean="0"/>
          </a:p>
          <a:p>
            <a:pPr lvl="1">
              <a:lnSpc>
                <a:spcPct val="80000"/>
              </a:lnSpc>
              <a:spcBef>
                <a:spcPts val="0"/>
              </a:spcBef>
            </a:pPr>
            <a:r>
              <a:rPr lang="en-US" altLang="zh-TW" dirty="0" smtClean="0"/>
              <a:t>21:20</a:t>
            </a:r>
            <a:r>
              <a:rPr lang="zh-TW" altLang="en-US" dirty="0" smtClean="0"/>
              <a:t>瑞隆路即發生氣爆</a:t>
            </a:r>
            <a:endParaRPr lang="en-US" altLang="zh-TW" dirty="0" smtClean="0"/>
          </a:p>
          <a:p>
            <a:pPr lvl="1">
              <a:lnSpc>
                <a:spcPct val="80000"/>
              </a:lnSpc>
              <a:spcBef>
                <a:spcPts val="0"/>
              </a:spcBef>
            </a:pPr>
            <a:r>
              <a:rPr lang="en-US" altLang="zh-TW" dirty="0" smtClean="0"/>
              <a:t>22:00 </a:t>
            </a:r>
            <a:r>
              <a:rPr lang="zh-TW" altLang="en-US" dirty="0" smtClean="0"/>
              <a:t>瑞隆路、崗山西街、凱旋三路沿線多路段氣爆</a:t>
            </a:r>
            <a:endParaRPr lang="en-US" altLang="zh-TW" dirty="0" smtClean="0"/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zh-TW" altLang="en-US" dirty="0" smtClean="0"/>
              <a:t>大規模爆炸</a:t>
            </a:r>
            <a:endParaRPr lang="en-US" altLang="zh-TW" dirty="0" smtClean="0"/>
          </a:p>
          <a:p>
            <a:pPr lvl="1">
              <a:lnSpc>
                <a:spcPct val="80000"/>
              </a:lnSpc>
              <a:spcBef>
                <a:spcPts val="0"/>
              </a:spcBef>
            </a:pPr>
            <a:r>
              <a:rPr lang="en-US" altLang="zh-TW" dirty="0" smtClean="0"/>
              <a:t>23:00 </a:t>
            </a:r>
            <a:r>
              <a:rPr lang="zh-TW" altLang="en-US" dirty="0" smtClean="0"/>
              <a:t>三多一路</a:t>
            </a:r>
            <a:r>
              <a:rPr lang="zh-TW" altLang="en-US" dirty="0"/>
              <a:t>、</a:t>
            </a:r>
            <a:r>
              <a:rPr lang="zh-TW" altLang="en-US" dirty="0" smtClean="0"/>
              <a:t>武慶三路</a:t>
            </a:r>
            <a:endParaRPr lang="en-US" altLang="zh-TW" dirty="0" smtClean="0"/>
          </a:p>
          <a:p>
            <a:pPr lvl="1">
              <a:lnSpc>
                <a:spcPct val="80000"/>
              </a:lnSpc>
              <a:spcBef>
                <a:spcPts val="0"/>
              </a:spcBef>
            </a:pPr>
            <a:r>
              <a:rPr lang="en-US" altLang="zh-TW" dirty="0" smtClean="0"/>
              <a:t>23:25 </a:t>
            </a:r>
            <a:r>
              <a:rPr lang="zh-TW" altLang="en-US" dirty="0" smtClean="0"/>
              <a:t>二聖路</a:t>
            </a:r>
            <a:r>
              <a:rPr lang="zh-TW" altLang="en-US" dirty="0"/>
              <a:t>、</a:t>
            </a:r>
            <a:r>
              <a:rPr lang="zh-TW" altLang="en-US" dirty="0" smtClean="0"/>
              <a:t>凱旋三路大爆炸</a:t>
            </a:r>
            <a:endParaRPr lang="en-US" altLang="zh-TW" dirty="0" smtClean="0"/>
          </a:p>
          <a:p>
            <a:pPr lvl="1">
              <a:lnSpc>
                <a:spcPct val="80000"/>
              </a:lnSpc>
              <a:spcBef>
                <a:spcPts val="0"/>
              </a:spcBef>
            </a:pPr>
            <a:r>
              <a:rPr lang="en-US" altLang="zh-TW" dirty="0" smtClean="0"/>
              <a:t>(8/1)0:00</a:t>
            </a:r>
            <a:r>
              <a:rPr lang="zh-TW" altLang="en-US" dirty="0" smtClean="0"/>
              <a:t>三多一路</a:t>
            </a:r>
            <a:endParaRPr lang="en-US" altLang="zh-TW" dirty="0" smtClean="0"/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zh-TW" altLang="en-US" dirty="0" smtClean="0"/>
              <a:t>後續</a:t>
            </a:r>
            <a:endParaRPr lang="en-US" altLang="zh-TW" dirty="0" smtClean="0"/>
          </a:p>
          <a:p>
            <a:pPr lvl="1">
              <a:lnSpc>
                <a:spcPct val="80000"/>
              </a:lnSpc>
              <a:spcBef>
                <a:spcPts val="0"/>
              </a:spcBef>
            </a:pPr>
            <a:r>
              <a:rPr lang="en-US" altLang="zh-TW" dirty="0" smtClean="0"/>
              <a:t>(8/1)4:30</a:t>
            </a:r>
            <a:r>
              <a:rPr lang="zh-TW" altLang="en-US" dirty="0"/>
              <a:t>多地仍陸續爆炸</a:t>
            </a:r>
            <a:endParaRPr lang="en-US" altLang="zh-TW" dirty="0" smtClean="0"/>
          </a:p>
        </p:txBody>
      </p:sp>
      <p:pic>
        <p:nvPicPr>
          <p:cNvPr id="83970" name="Picture 2" descr="http://uc.udn.com.tw/NEWS/MEDIA/8843103-3501386.gif?sn=1406874262809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08990" y="1628800"/>
            <a:ext cx="5041826" cy="5106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4572000" y="6597182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1200" dirty="0" smtClean="0">
                <a:latin typeface="+mn-lt"/>
              </a:rPr>
              <a:t>http://udn.com/NEWS/NATIONAL/NATS10/8843103.shtml</a:t>
            </a:r>
            <a:endParaRPr lang="zh-TW" altLang="en-US" sz="1200" dirty="0">
              <a:latin typeface="+mn-lt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572000" y="6433922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1200" dirty="0" smtClean="0">
                <a:latin typeface="+mn-lt"/>
              </a:rPr>
              <a:t>http://udn.com/NEWS/NATIONAL/NATS10/8843946.shtml</a:t>
            </a:r>
            <a:endParaRPr lang="zh-TW" altLang="en-US" sz="1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496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事件發生時序照片</a:t>
            </a:r>
            <a:r>
              <a:rPr lang="zh-TW" altLang="en-US" dirty="0"/>
              <a:t>輯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4493799" cy="4276725"/>
          </a:xfrm>
        </p:spPr>
        <p:txBody>
          <a:bodyPr/>
          <a:lstStyle/>
          <a:p>
            <a:pPr marL="342900" lvl="1" indent="-342900">
              <a:buFontTx/>
              <a:buChar char="•"/>
            </a:pPr>
            <a:r>
              <a:rPr lang="en-US" altLang="zh-TW" dirty="0" smtClean="0"/>
              <a:t>20:40</a:t>
            </a:r>
            <a:r>
              <a:rPr lang="zh-TW" altLang="en-US" dirty="0" smtClean="0"/>
              <a:t>凱旋三路、二聖路口傳出濃煙</a:t>
            </a:r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86415" y="1776343"/>
            <a:ext cx="4122874" cy="4283143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8405" y="2564904"/>
            <a:ext cx="4671282" cy="3701771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7904" y="6309320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資料來源：聯合報、</a:t>
            </a:r>
            <a:r>
              <a:rPr lang="en-US" altLang="zh-TW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http://udn.com/NEWS/NATIONAL/NATS10/8843946.shtml</a:t>
            </a:r>
            <a:endParaRPr lang="zh-TW" altLang="en-US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337343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事件發生時序照片</a:t>
            </a:r>
            <a:r>
              <a:rPr lang="zh-TW" altLang="en-US" dirty="0"/>
              <a:t>輯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4493799" cy="4276725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-US" altLang="zh-TW" sz="2800" dirty="0" smtClean="0"/>
              <a:t>21:20</a:t>
            </a:r>
            <a:r>
              <a:rPr lang="zh-TW" altLang="en-US" sz="2800" dirty="0" smtClean="0"/>
              <a:t>瑞隆路發生氣爆</a:t>
            </a:r>
            <a:endParaRPr lang="en-US" altLang="zh-TW" sz="2800" dirty="0" smtClean="0"/>
          </a:p>
          <a:p>
            <a:endParaRPr lang="zh-TW" altLang="en-US" dirty="0"/>
          </a:p>
        </p:txBody>
      </p:sp>
      <p:sp>
        <p:nvSpPr>
          <p:cNvPr id="7" name="矩形 6"/>
          <p:cNvSpPr/>
          <p:nvPr/>
        </p:nvSpPr>
        <p:spPr>
          <a:xfrm>
            <a:off x="17904" y="6309320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資料來源：聯合報、</a:t>
            </a:r>
            <a:r>
              <a:rPr lang="en-US" altLang="zh-TW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http://udn.com/NEWS/NATIONAL/NATS10/8843946.shtml</a:t>
            </a:r>
            <a:endParaRPr lang="zh-TW" altLang="en-US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0999" y="1700808"/>
            <a:ext cx="4130250" cy="4392489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904" y="2119909"/>
            <a:ext cx="4969582" cy="3469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6085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77768" y="1772816"/>
            <a:ext cx="4266232" cy="474790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事件發生時序照片</a:t>
            </a:r>
            <a:r>
              <a:rPr lang="zh-TW" altLang="en-US" dirty="0"/>
              <a:t>輯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5194920" cy="4276725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-US" altLang="zh-TW" sz="2800" dirty="0" smtClean="0"/>
              <a:t>22:00 </a:t>
            </a:r>
            <a:r>
              <a:rPr lang="zh-TW" altLang="en-US" sz="2800" dirty="0" smtClean="0"/>
              <a:t>瑞隆路、崗山西街、凱旋三路沿線多路段氣爆</a:t>
            </a:r>
            <a:endParaRPr lang="en-US" altLang="zh-TW" sz="2800" dirty="0" smtClean="0"/>
          </a:p>
          <a:p>
            <a:endParaRPr lang="zh-TW" altLang="en-US" sz="2800" dirty="0"/>
          </a:p>
        </p:txBody>
      </p:sp>
      <p:sp>
        <p:nvSpPr>
          <p:cNvPr id="7" name="矩形 6"/>
          <p:cNvSpPr/>
          <p:nvPr/>
        </p:nvSpPr>
        <p:spPr>
          <a:xfrm>
            <a:off x="17904" y="6309320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資料來源：聯合報、</a:t>
            </a:r>
            <a:r>
              <a:rPr lang="en-US" altLang="zh-TW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http://udn.com/NEWS/NATIONAL/NATS10/8843946.shtml</a:t>
            </a:r>
            <a:endParaRPr lang="zh-TW" altLang="en-US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640" y="2348880"/>
            <a:ext cx="4870857" cy="4027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705973"/>
      </p:ext>
    </p:extLst>
  </p:cSld>
  <p:clrMapOvr>
    <a:masterClrMapping/>
  </p:clrMapOvr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Times New Roman"/>
        <a:ea typeface="標楷體"/>
        <a:cs typeface=""/>
      </a:majorFont>
      <a:minorFont>
        <a:latin typeface="Times New Roman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940</TotalTime>
  <Words>1621</Words>
  <Application>Microsoft Office PowerPoint</Application>
  <PresentationFormat>如螢幕大小 (4:3)</PresentationFormat>
  <Paragraphs>177</Paragraphs>
  <Slides>33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33</vt:i4>
      </vt:variant>
    </vt:vector>
  </HeadingPairs>
  <TitlesOfParts>
    <vt:vector size="40" baseType="lpstr">
      <vt:lpstr>微軟正黑體</vt:lpstr>
      <vt:lpstr>新細明體</vt:lpstr>
      <vt:lpstr>標楷體</vt:lpstr>
      <vt:lpstr>Arial</vt:lpstr>
      <vt:lpstr>Calibri</vt:lpstr>
      <vt:lpstr>Times New Roman</vt:lpstr>
      <vt:lpstr>預設簡報設計</vt:lpstr>
      <vt:lpstr>PowerPoint 簡報</vt:lpstr>
      <vt:lpstr>簡報大綱</vt:lpstr>
      <vt:lpstr>勘災說明</vt:lpstr>
      <vt:lpstr>事件簡述</vt:lpstr>
      <vt:lpstr>事件發生時序 1/2</vt:lpstr>
      <vt:lpstr>事件發生時序 2/2</vt:lpstr>
      <vt:lpstr>事件發生時序照片輯</vt:lpstr>
      <vt:lpstr>事件發生時序照片輯</vt:lpstr>
      <vt:lpstr>事件發生時序照片輯</vt:lpstr>
      <vt:lpstr>事件發生時序照片輯</vt:lpstr>
      <vt:lpstr>事件發生時序照片輯</vt:lpstr>
      <vt:lpstr>PowerPoint 簡報</vt:lpstr>
      <vt:lpstr>傷亡狀況</vt:lpstr>
      <vt:lpstr>居民財產損失及衝擊</vt:lpstr>
      <vt:lpstr>居民財產損失及衝擊圖片輯</vt:lpstr>
      <vt:lpstr>居民財產損失及衝擊圖片輯</vt:lpstr>
      <vt:lpstr>居民財產損失及衝擊圖片輯</vt:lpstr>
      <vt:lpstr>產業活動影響</vt:lpstr>
      <vt:lpstr>公共設施損失及衝擊</vt:lpstr>
      <vt:lpstr>公共設施損失及衝擊圖輯</vt:lpstr>
      <vt:lpstr>公共設施損失及衝擊圖輯</vt:lpstr>
      <vt:lpstr>PowerPoint 簡報</vt:lpstr>
      <vt:lpstr>政府緊急應變行動</vt:lpstr>
      <vt:lpstr>政府緊急應變行動圖輯</vt:lpstr>
      <vt:lpstr>PowerPoint 簡報</vt:lpstr>
      <vt:lpstr>收容安置</vt:lpstr>
      <vt:lpstr>PowerPoint 簡報</vt:lpstr>
      <vt:lpstr>媒體相關質疑說明</vt:lpstr>
      <vt:lpstr>媒體相關質疑說明</vt:lpstr>
      <vt:lpstr>媒體相關質疑說明</vt:lpstr>
      <vt:lpstr>重建作為建議</vt:lpstr>
      <vt:lpstr>重建作為建議</vt:lpstr>
      <vt:lpstr>謝謝，敬請指教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警大簡報範本</dc:title>
  <dc:creator>中央警察大學</dc:creator>
  <cp:lastModifiedBy>lujc</cp:lastModifiedBy>
  <cp:revision>89</cp:revision>
  <dcterms:created xsi:type="dcterms:W3CDTF">2009-12-25T06:17:12Z</dcterms:created>
  <dcterms:modified xsi:type="dcterms:W3CDTF">2014-08-04T02:01:36Z</dcterms:modified>
  <cp:category>340</cp:category>
</cp:coreProperties>
</file>